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91" r:id="rId5"/>
    <p:sldMasterId id="2147483650" r:id="rId6"/>
    <p:sldMasterId id="2147483762" r:id="rId7"/>
    <p:sldMasterId id="2147483756" r:id="rId8"/>
  </p:sldMasterIdLst>
  <p:notesMasterIdLst>
    <p:notesMasterId r:id="rId25"/>
  </p:notesMasterIdLst>
  <p:handoutMasterIdLst>
    <p:handoutMasterId r:id="rId26"/>
  </p:handoutMasterIdLst>
  <p:sldIdLst>
    <p:sldId id="25109" r:id="rId9"/>
    <p:sldId id="25142" r:id="rId10"/>
    <p:sldId id="25143" r:id="rId11"/>
    <p:sldId id="25151" r:id="rId12"/>
    <p:sldId id="25144" r:id="rId13"/>
    <p:sldId id="25145" r:id="rId14"/>
    <p:sldId id="25146" r:id="rId15"/>
    <p:sldId id="25147" r:id="rId16"/>
    <p:sldId id="25148" r:id="rId17"/>
    <p:sldId id="25120" r:id="rId18"/>
    <p:sldId id="25141" r:id="rId19"/>
    <p:sldId id="25150" r:id="rId20"/>
    <p:sldId id="25149" r:id="rId21"/>
    <p:sldId id="25152" r:id="rId22"/>
    <p:sldId id="25154" r:id="rId23"/>
    <p:sldId id="251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0FEA27C-B03B-45A9-B242-1781EDD1FF60}">
          <p14:sldIdLst>
            <p14:sldId id="25109"/>
            <p14:sldId id="25142"/>
            <p14:sldId id="25143"/>
            <p14:sldId id="25151"/>
            <p14:sldId id="25144"/>
            <p14:sldId id="25145"/>
            <p14:sldId id="25146"/>
            <p14:sldId id="25147"/>
            <p14:sldId id="25148"/>
            <p14:sldId id="25120"/>
            <p14:sldId id="25141"/>
            <p14:sldId id="25150"/>
            <p14:sldId id="25149"/>
          </p14:sldIdLst>
        </p14:section>
        <p14:section name="Questions?" id="{8FFF2330-14C4-474F-973B-A0A83D39AD47}">
          <p14:sldIdLst>
            <p14:sldId id="25152"/>
            <p14:sldId id="25154"/>
            <p14:sldId id="25122"/>
          </p14:sldIdLst>
        </p14:section>
      </p14:sectionLst>
    </p:ext>
    <p:ext uri="{EFAFB233-063F-42B5-8137-9DF3F51BA10A}">
      <p15:sldGuideLst xmlns:p15="http://schemas.microsoft.com/office/powerpoint/2012/main">
        <p15:guide id="1" orient="horz" pos="2616" userDrawn="1">
          <p15:clr>
            <a:srgbClr val="A4A3A4"/>
          </p15:clr>
        </p15:guide>
        <p15:guide id="2" pos="3840" userDrawn="1">
          <p15:clr>
            <a:srgbClr val="A4A3A4"/>
          </p15:clr>
        </p15:guide>
        <p15:guide id="3" orient="horz" pos="3360" userDrawn="1">
          <p15:clr>
            <a:srgbClr val="A4A3A4"/>
          </p15:clr>
        </p15:guide>
        <p15:guide id="4" orient="horz" pos="1536" userDrawn="1">
          <p15:clr>
            <a:srgbClr val="A4A3A4"/>
          </p15:clr>
        </p15:guide>
        <p15:guide id="5" orient="horz" pos="1944" userDrawn="1">
          <p15:clr>
            <a:srgbClr val="A4A3A4"/>
          </p15:clr>
        </p15:guide>
        <p15:guide id="6" pos="4560" userDrawn="1">
          <p15:clr>
            <a:srgbClr val="A4A3A4"/>
          </p15:clr>
        </p15:guide>
        <p15:guide id="7" pos="5136" userDrawn="1">
          <p15:clr>
            <a:srgbClr val="A4A3A4"/>
          </p15:clr>
        </p15:guide>
        <p15:guide id="8" orient="horz" pos="408" userDrawn="1">
          <p15:clr>
            <a:srgbClr val="A4A3A4"/>
          </p15:clr>
        </p15:guide>
        <p15:guide id="9" pos="1800" userDrawn="1">
          <p15:clr>
            <a:srgbClr val="A4A3A4"/>
          </p15:clr>
        </p15:guide>
        <p15:guide id="10" pos="4296" userDrawn="1">
          <p15:clr>
            <a:srgbClr val="A4A3A4"/>
          </p15:clr>
        </p15:guide>
        <p15:guide id="11" pos="3600" userDrawn="1">
          <p15:clr>
            <a:srgbClr val="A4A3A4"/>
          </p15:clr>
        </p15:guide>
        <p15:guide id="12" pos="2856" userDrawn="1">
          <p15:clr>
            <a:srgbClr val="A4A3A4"/>
          </p15:clr>
        </p15:guide>
        <p15:guide id="13" pos="34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5255A7-6192-9713-A6F6-CA62E0E89979}" name="Henry Truc" initials="HT" userId="S::E32375@aero.org::921e07c8-1591-4379-9886-8d4c714695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E00"/>
    <a:srgbClr val="FFC800"/>
    <a:srgbClr val="90FF66"/>
    <a:srgbClr val="FFD000"/>
    <a:srgbClr val="00DDFE"/>
    <a:srgbClr val="E35205"/>
    <a:srgbClr val="00A9E0"/>
    <a:srgbClr val="A4D65E"/>
    <a:srgbClr val="ECECEC"/>
    <a:srgbClr val="5E8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7" autoAdjust="0"/>
    <p:restoredTop sz="88363" autoAdjust="0"/>
  </p:normalViewPr>
  <p:slideViewPr>
    <p:cSldViewPr snapToGrid="0" snapToObjects="1">
      <p:cViewPr varScale="1">
        <p:scale>
          <a:sx n="72" d="100"/>
          <a:sy n="72" d="100"/>
        </p:scale>
        <p:origin x="1147" y="62"/>
      </p:cViewPr>
      <p:guideLst>
        <p:guide orient="horz" pos="2616"/>
        <p:guide pos="3840"/>
        <p:guide orient="horz" pos="3360"/>
        <p:guide orient="horz" pos="1536"/>
        <p:guide orient="horz" pos="1944"/>
        <p:guide pos="4560"/>
        <p:guide pos="5136"/>
        <p:guide orient="horz" pos="408"/>
        <p:guide pos="1800"/>
        <p:guide pos="4296"/>
        <p:guide pos="3600"/>
        <p:guide pos="2856"/>
        <p:guide pos="3432"/>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 d="1"/>
        <a:sy n="1" d="1"/>
      </p:scale>
      <p:origin x="0" y="-2238"/>
    </p:cViewPr>
  </p:sorterViewPr>
  <p:notesViewPr>
    <p:cSldViewPr snapToGrid="0" snapToObjects="1">
      <p:cViewPr>
        <p:scale>
          <a:sx n="83" d="100"/>
          <a:sy n="83" d="100"/>
        </p:scale>
        <p:origin x="23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8B7B7C-E1E4-3C0E-3C54-EE86A2C1DF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920672-7B11-B403-E09E-AF31F455A4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09390-641D-0B4E-8BD0-9B3A564EC473}" type="datetimeFigureOut">
              <a:rPr lang="en-US" smtClean="0"/>
              <a:t>6/4/2024</a:t>
            </a:fld>
            <a:endParaRPr lang="en-US"/>
          </a:p>
        </p:txBody>
      </p:sp>
      <p:sp>
        <p:nvSpPr>
          <p:cNvPr id="4" name="Footer Placeholder 3">
            <a:extLst>
              <a:ext uri="{FF2B5EF4-FFF2-40B4-BE49-F238E27FC236}">
                <a16:creationId xmlns:a16="http://schemas.microsoft.com/office/drawing/2014/main" id="{4C499660-B8D9-EAF8-AB1D-BF5769B748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32F9C6-BBCB-3D92-801B-F7F640B3A4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2659C-B00F-B84D-ABE6-E157239CA29E}" type="slidenum">
              <a:rPr lang="en-US" smtClean="0"/>
              <a:t>‹#›</a:t>
            </a:fld>
            <a:endParaRPr lang="en-US"/>
          </a:p>
        </p:txBody>
      </p:sp>
    </p:spTree>
    <p:extLst>
      <p:ext uri="{BB962C8B-B14F-4D97-AF65-F5344CB8AC3E}">
        <p14:creationId xmlns:p14="http://schemas.microsoft.com/office/powerpoint/2010/main" val="2279005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2F181-613C-814E-851C-8CD4750E47F5}"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527E0-2CE9-BA4B-8B29-324954E3A242}" type="slidenum">
              <a:rPr lang="en-US" smtClean="0"/>
              <a:t>‹#›</a:t>
            </a:fld>
            <a:endParaRPr lang="en-US"/>
          </a:p>
        </p:txBody>
      </p:sp>
    </p:spTree>
    <p:extLst>
      <p:ext uri="{BB962C8B-B14F-4D97-AF65-F5344CB8AC3E}">
        <p14:creationId xmlns:p14="http://schemas.microsoft.com/office/powerpoint/2010/main" val="10806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527E0-2CE9-BA4B-8B29-324954E3A242}" type="slidenum">
              <a:rPr lang="en-US" smtClean="0"/>
              <a:t>0</a:t>
            </a:fld>
            <a:endParaRPr lang="en-US"/>
          </a:p>
        </p:txBody>
      </p:sp>
    </p:spTree>
    <p:extLst>
      <p:ext uri="{BB962C8B-B14F-4D97-AF65-F5344CB8AC3E}">
        <p14:creationId xmlns:p14="http://schemas.microsoft.com/office/powerpoint/2010/main" val="419284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LtCol. </a:t>
            </a:r>
            <a:r>
              <a:rPr lang="en-US" sz="1200" dirty="0" err="1">
                <a:solidFill>
                  <a:schemeClr val="bg1"/>
                </a:solidFill>
              </a:rPr>
              <a:t>Franquemont</a:t>
            </a:r>
            <a:r>
              <a:rPr lang="en-US" sz="1200" dirty="0">
                <a:solidFill>
                  <a:schemeClr val="bg1"/>
                </a:solidFill>
              </a:rPr>
              <a:t> flies U2 at 70,000 ft over Canada below the aurora in Feb 2018</a:t>
            </a:r>
          </a:p>
          <a:p>
            <a:endParaRPr lang="en-US" dirty="0"/>
          </a:p>
        </p:txBody>
      </p:sp>
      <p:sp>
        <p:nvSpPr>
          <p:cNvPr id="4" name="Slide Number Placeholder 3"/>
          <p:cNvSpPr>
            <a:spLocks noGrp="1"/>
          </p:cNvSpPr>
          <p:nvPr>
            <p:ph type="sldNum" sz="quarter" idx="5"/>
          </p:nvPr>
        </p:nvSpPr>
        <p:spPr/>
        <p:txBody>
          <a:bodyPr/>
          <a:lstStyle/>
          <a:p>
            <a:fld id="{7E6527E0-2CE9-BA4B-8B29-324954E3A242}" type="slidenum">
              <a:rPr lang="en-US" smtClean="0"/>
              <a:t>3</a:t>
            </a:fld>
            <a:endParaRPr lang="en-US"/>
          </a:p>
        </p:txBody>
      </p:sp>
    </p:spTree>
    <p:extLst>
      <p:ext uri="{BB962C8B-B14F-4D97-AF65-F5344CB8AC3E}">
        <p14:creationId xmlns:p14="http://schemas.microsoft.com/office/powerpoint/2010/main" val="187004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527E0-2CE9-BA4B-8B29-324954E3A242}" type="slidenum">
              <a:rPr lang="en-US" smtClean="0"/>
              <a:t>8</a:t>
            </a:fld>
            <a:endParaRPr lang="en-US"/>
          </a:p>
        </p:txBody>
      </p:sp>
    </p:spTree>
    <p:extLst>
      <p:ext uri="{BB962C8B-B14F-4D97-AF65-F5344CB8AC3E}">
        <p14:creationId xmlns:p14="http://schemas.microsoft.com/office/powerpoint/2010/main" val="130703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SET4D is direct to operators vs. web pull</a:t>
            </a:r>
          </a:p>
          <a:p>
            <a:pPr lvl="1"/>
            <a:r>
              <a:rPr lang="en-US" sz="800" dirty="0"/>
              <a:t>Operators and decision makers (and M2M) log into SET4D and have access to customized impact information. User information from CAC card (NIPRnet) and PKI certificates (SIPRnet and JWICS) provides customized user experience… satellite operator get ECP-HAS capabilities, while PNT users get GPS scintillation impacts. Today, everyone gets everything.</a:t>
            </a:r>
          </a:p>
          <a:p>
            <a:r>
              <a:rPr lang="en-US" sz="1000" dirty="0"/>
              <a:t>SET4D is focused on impacts vs. environment</a:t>
            </a:r>
          </a:p>
          <a:p>
            <a:pPr lvl="1"/>
            <a:r>
              <a:rPr lang="en-US" sz="800" dirty="0"/>
              <a:t>Operators and decision makers want to know operationally relevant information and not scientifically interesting space weather. Products and services are put in operational terms, e.g. signal fade in dB for a shortwave fade vs. X-ray flux intensity of a solar flare.</a:t>
            </a:r>
          </a:p>
          <a:p>
            <a:r>
              <a:rPr lang="en-US" sz="1000" dirty="0"/>
              <a:t>SET4D is tailored to specific operational systems, locations, frequencies, and geometry vs. generic global characterizations</a:t>
            </a:r>
          </a:p>
          <a:p>
            <a:pPr lvl="1"/>
            <a:r>
              <a:rPr lang="en-US" sz="800" dirty="0"/>
              <a:t>The number one feedback provided from USSF operators during visits and coordination is, “I need to know how space weather impacts my mission.” The legacy space weather conditions from SWAFS require the user to interpret the science. SET4D puts the impacts in operational terms, e.g. dB of signal fade, satellite charging, radar clutter, etc.</a:t>
            </a:r>
          </a:p>
          <a:p>
            <a:r>
              <a:rPr lang="en-US" sz="1000" dirty="0"/>
              <a:t>SET4D provides awareness/assessments on-demand vs. on a scheduled basis… every hour, on-the-hour</a:t>
            </a:r>
          </a:p>
          <a:p>
            <a:pPr lvl="1"/>
            <a:r>
              <a:rPr lang="en-US" sz="800" dirty="0"/>
              <a:t>The on-demand architecture allows SET4D to take advantage of more data by waiting until an operator requests an attribution to generate a product (more latent data arrives). The on-demand architecture maximizes the processing power of the cloud to focus on the tailored impacts, while saving resources by only providing impacts when and where needed.</a:t>
            </a:r>
          </a:p>
          <a:p>
            <a:r>
              <a:rPr lang="en-US" sz="1000" dirty="0"/>
              <a:t>2 WS will be “over-the-loop” reach-back subject matter expertise vs. “in-the-loop” for product production</a:t>
            </a:r>
          </a:p>
          <a:p>
            <a:pPr lvl="1"/>
            <a:r>
              <a:rPr lang="en-US" sz="800" dirty="0"/>
              <a:t>Today’s Space Weather Operation Center in 2 WS spends the majority of their time making space weather awareness products. These will be automated in SET4D, allowing the 24/7 crew to focus on customer service and consultation to ensure operators understand the environmental impacts.</a:t>
            </a:r>
          </a:p>
          <a:p>
            <a:r>
              <a:rPr lang="en-US" sz="1000" dirty="0"/>
              <a:t>SET4D is primarily data-driven vs. model-driven</a:t>
            </a:r>
          </a:p>
          <a:p>
            <a:pPr lvl="1"/>
            <a:r>
              <a:rPr lang="en-US" sz="800" dirty="0"/>
              <a:t>SET4D attribution capabilities primarily exploit observations to make assessments on impacts. SET4D will bring attribution capabilities (not available in SWAFS) into operations for satellite anomalies, EMI, and Launch and Predicted Impacts (L&amp;PI). More data, including commercial data, are planned for ingestion into SET4D to provide coverage and refresh needed for characterizing the impacts of the environment on space operations and services, allowing less reliance on inaccurate empirical models of “average” conditions. For example; USNDS and REACH charged particle data will provide coverage for LEO and MEO satellites not available in SWAFS. Another example; GPS RO measurements of scintillation with a new algorithm for geo-location will provide All Clear Maps and Bubble Maps for SATCOM and PNT not available in SWAFS.</a:t>
            </a:r>
          </a:p>
          <a:p>
            <a:r>
              <a:rPr lang="en-US" sz="1000" dirty="0"/>
              <a:t>SET4D uses a comprehensive data archive vs. data only stored for 30 days</a:t>
            </a:r>
          </a:p>
          <a:p>
            <a:pPr lvl="1"/>
            <a:r>
              <a:rPr lang="en-US" sz="800" dirty="0"/>
              <a:t>Saving the weather and space environment observations for long periods of time enables data science applications for artificial intelligence and machine learning to be brought to bear on tough physics problems. Additionally, deep dive investigations of impacts can compare environmental conditions since the system has been operational.</a:t>
            </a:r>
          </a:p>
          <a:p>
            <a:r>
              <a:rPr lang="en-US" sz="1000" dirty="0"/>
              <a:t>SET4D uses an open architecture designed for component reuse and rapid R2O vs. monolithic codebase with duplication, black boxes, and stovepipes</a:t>
            </a:r>
          </a:p>
          <a:p>
            <a:pPr lvl="1"/>
            <a:r>
              <a:rPr lang="en-US" sz="800" dirty="0"/>
              <a:t>Eliminating duplication and breaking the software functions into the small sub-component makes sustainment and cloud scalability easier. When new versions of models and applications become available, SET4D only needs to replace the outdated functionality once. Today’s black boxes have unknown technical debt and cyber vulnerabilities.</a:t>
            </a:r>
          </a:p>
          <a:p>
            <a:r>
              <a:rPr lang="en-US" sz="1000" dirty="0"/>
              <a:t>SET4D includes weather impacts on space systems and services vs. space weather only</a:t>
            </a:r>
          </a:p>
          <a:p>
            <a:pPr lvl="1"/>
            <a:r>
              <a:rPr lang="en-US" sz="800" dirty="0"/>
              <a:t>Any environmental impact (i.e. both weather and space weather) on space operations or services is part of SET4D, including rain attenuation of trans-ionospheric signals, cloud and aerosol impacts on EO/IR SDA and missile warning sensing, anomalous propagation (ducting) of radar signals, and optical turbulence from temperature gradients and winds. These tailored weather impacts are not available from Air Force Weather forecasters.</a:t>
            </a:r>
          </a:p>
          <a:p>
            <a:r>
              <a:rPr lang="en-US" sz="1000" dirty="0"/>
              <a:t>SET4D is primarily available on SIPRnet/JWICS vs. mostly on NIPRnet with some SIPRnet</a:t>
            </a:r>
          </a:p>
          <a:p>
            <a:pPr lvl="1"/>
            <a:r>
              <a:rPr lang="en-US" sz="800" dirty="0"/>
              <a:t>As SET4D is focused on system impacts at a specific time, location, and geometry; there are OPSEC and system vulnerability information provided by SET4D that is typically classified. Since SWAFS focuses on environmental characterization most of the products are “weather” maps or dashboards and UNCLASSIFIED.</a:t>
            </a:r>
          </a:p>
          <a:p>
            <a:r>
              <a:rPr lang="en-US" sz="1000" dirty="0"/>
              <a:t>SET4D forecasts are probabilistic vs. deterministic</a:t>
            </a:r>
          </a:p>
          <a:p>
            <a:pPr lvl="1"/>
            <a:r>
              <a:rPr lang="en-US" sz="800" dirty="0"/>
              <a:t>Legacy space weather models attempt to forecast the specific future conditions but have large errors. SET4D will make most of the forecasts in a probabilistic way; providing the likelihood that an impacting environment will occur. These probabilistic forecasts can be exploited by decision makers by fusing all the potential risks to the planned mission.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527E0-2CE9-BA4B-8B29-324954E3A2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09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indent="-171450">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Tree>
    <p:extLst>
      <p:ext uri="{BB962C8B-B14F-4D97-AF65-F5344CB8AC3E}">
        <p14:creationId xmlns:p14="http://schemas.microsoft.com/office/powerpoint/2010/main" val="176431121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dirty="0"/>
              <a:t>Transition Slide</a:t>
            </a:r>
          </a:p>
        </p:txBody>
      </p:sp>
    </p:spTree>
    <p:extLst>
      <p:ext uri="{BB962C8B-B14F-4D97-AF65-F5344CB8AC3E}">
        <p14:creationId xmlns:p14="http://schemas.microsoft.com/office/powerpoint/2010/main" val="132448139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82575" indent="-282575">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21811110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dirty="0"/>
              <a:t>Bullet 1 level—Bullet 130% size text—Black, 18-point Arial</a:t>
            </a:r>
          </a:p>
          <a:p>
            <a:pPr lvl="1"/>
            <a:r>
              <a:rPr lang="en-US" dirty="0"/>
              <a:t>Bullet 2 level—16-point Arial</a:t>
            </a:r>
          </a:p>
          <a:p>
            <a:pPr lvl="2"/>
            <a:r>
              <a:rPr lang="en-US" dirty="0"/>
              <a:t>Bullet 3 level—Bullet 125% size text—16 -point Arial</a:t>
            </a:r>
          </a:p>
          <a:p>
            <a:pPr lvl="3"/>
            <a:r>
              <a:rPr lang="en-US" dirty="0"/>
              <a:t>Bullet 4 level—16-point Arial</a:t>
            </a:r>
          </a:p>
          <a:p>
            <a:pPr lvl="4"/>
            <a:r>
              <a:rPr lang="en-US" dirty="0"/>
              <a:t>Bullet 5 level—Bullet 100% size text—16-point Arial</a:t>
            </a:r>
          </a:p>
          <a:p>
            <a:pPr lvl="4"/>
            <a:endParaRPr lang="en-US" dirty="0"/>
          </a:p>
        </p:txBody>
      </p:sp>
    </p:spTree>
    <p:extLst>
      <p:ext uri="{BB962C8B-B14F-4D97-AF65-F5344CB8AC3E}">
        <p14:creationId xmlns:p14="http://schemas.microsoft.com/office/powerpoint/2010/main" val="480503721"/>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rporate Template_Title_and_Information">
    <p:spTree>
      <p:nvGrpSpPr>
        <p:cNvPr id="1" name=""/>
        <p:cNvGrpSpPr/>
        <p:nvPr/>
      </p:nvGrpSpPr>
      <p:grpSpPr>
        <a:xfrm>
          <a:off x="0" y="0"/>
          <a:ext cx="0" cy="0"/>
          <a:chOff x="0" y="0"/>
          <a:chExt cx="0" cy="0"/>
        </a:xfrm>
      </p:grpSpPr>
      <p:sp>
        <p:nvSpPr>
          <p:cNvPr id="6" name="Date Placeholder 3"/>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008B"/>
                </a:solidFill>
                <a:effectLst/>
                <a:uLnTx/>
                <a:uFillTx/>
                <a:latin typeface="Arial" charset="0"/>
                <a:ea typeface="Arial" charset="0"/>
                <a:cs typeface="Arial" charset="0"/>
              </a:rPr>
              <a:t>© The Aerospace Corporation, 2024</a:t>
            </a:r>
          </a:p>
        </p:txBody>
      </p:sp>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dirty="0"/>
              <a:t>Your Title – 40-Point</a:t>
            </a:r>
            <a:br>
              <a:rPr lang="en-US" dirty="0"/>
            </a:br>
            <a:r>
              <a:rPr lang="en-US" dirty="0"/>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dirty="0"/>
              <a:t>Date – 22-point Arial</a:t>
            </a:r>
          </a:p>
        </p:txBody>
      </p:sp>
    </p:spTree>
    <p:extLst>
      <p:ext uri="{BB962C8B-B14F-4D97-AF65-F5344CB8AC3E}">
        <p14:creationId xmlns:p14="http://schemas.microsoft.com/office/powerpoint/2010/main" val="560390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rporate Template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dirty="0"/>
              <a:t>Closing</a:t>
            </a:r>
            <a:br>
              <a:rPr lang="en-US" dirty="0"/>
            </a:br>
            <a:r>
              <a:rPr lang="en-US" dirty="0"/>
              <a:t>Questions</a:t>
            </a:r>
            <a:br>
              <a:rPr lang="en-US" dirty="0"/>
            </a:br>
            <a:r>
              <a:rPr lang="en-US" dirty="0"/>
              <a:t>Backup</a:t>
            </a:r>
          </a:p>
        </p:txBody>
      </p:sp>
    </p:spTree>
    <p:extLst>
      <p:ext uri="{BB962C8B-B14F-4D97-AF65-F5344CB8AC3E}">
        <p14:creationId xmlns:p14="http://schemas.microsoft.com/office/powerpoint/2010/main" val="108590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indent="-171450">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Tree>
    <p:extLst>
      <p:ext uri="{BB962C8B-B14F-4D97-AF65-F5344CB8AC3E}">
        <p14:creationId xmlns:p14="http://schemas.microsoft.com/office/powerpoint/2010/main" val="349610508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Tree>
    <p:extLst>
      <p:ext uri="{BB962C8B-B14F-4D97-AF65-F5344CB8AC3E}">
        <p14:creationId xmlns:p14="http://schemas.microsoft.com/office/powerpoint/2010/main" val="246989876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Tree>
    <p:extLst>
      <p:ext uri="{BB962C8B-B14F-4D97-AF65-F5344CB8AC3E}">
        <p14:creationId xmlns:p14="http://schemas.microsoft.com/office/powerpoint/2010/main" val="116992217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 </a:t>
            </a:r>
          </a:p>
          <a:p>
            <a:pPr lvl="4"/>
            <a:r>
              <a:rPr lang="en-US" dirty="0"/>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27137377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273802173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Tree>
    <p:extLst>
      <p:ext uri="{BB962C8B-B14F-4D97-AF65-F5344CB8AC3E}">
        <p14:creationId xmlns:p14="http://schemas.microsoft.com/office/powerpoint/2010/main" val="189870164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595936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284765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dirty="0"/>
              <a:t>Bullet 1 level – Bullet 130% size text – Black, 16 point Arial</a:t>
            </a:r>
          </a:p>
          <a:p>
            <a:pPr lvl="1"/>
            <a:r>
              <a:rPr lang="en-US" dirty="0"/>
              <a:t>Bullet 2 level – 14 point Arial</a:t>
            </a:r>
          </a:p>
          <a:p>
            <a:pPr lvl="2"/>
            <a:r>
              <a:rPr lang="en-US" dirty="0"/>
              <a:t>Bullet 3 level – Bullet 125% size text – 14 point Arial</a:t>
            </a:r>
          </a:p>
          <a:p>
            <a:pPr lvl="3"/>
            <a:r>
              <a:rPr lang="en-US" dirty="0"/>
              <a:t>Bullet 4 level – 14 point Arial</a:t>
            </a:r>
          </a:p>
          <a:p>
            <a:pPr lvl="4"/>
            <a:r>
              <a:rPr lang="en-US" dirty="0"/>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Tree>
    <p:extLst>
      <p:ext uri="{BB962C8B-B14F-4D97-AF65-F5344CB8AC3E}">
        <p14:creationId xmlns:p14="http://schemas.microsoft.com/office/powerpoint/2010/main" val="388078234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179388" indent="-17938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Tree>
    <p:extLst>
      <p:ext uri="{BB962C8B-B14F-4D97-AF65-F5344CB8AC3E}">
        <p14:creationId xmlns:p14="http://schemas.microsoft.com/office/powerpoint/2010/main" val="93219223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dirty="0"/>
              <a:t>Transition Slide</a:t>
            </a:r>
          </a:p>
        </p:txBody>
      </p:sp>
    </p:spTree>
    <p:extLst>
      <p:ext uri="{BB962C8B-B14F-4D97-AF65-F5344CB8AC3E}">
        <p14:creationId xmlns:p14="http://schemas.microsoft.com/office/powerpoint/2010/main" val="88900064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82575" indent="-282575">
              <a:buSzPct val="130000"/>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169940543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dirty="0"/>
              <a:t>Bullet 1 level—Bullet 130% size text—Black, 18-point Arial</a:t>
            </a:r>
          </a:p>
          <a:p>
            <a:pPr lvl="1"/>
            <a:r>
              <a:rPr lang="en-US" dirty="0"/>
              <a:t>Bullet 2 level—16-point Arial</a:t>
            </a:r>
          </a:p>
          <a:p>
            <a:pPr lvl="2"/>
            <a:r>
              <a:rPr lang="en-US" dirty="0"/>
              <a:t>Bullet 3 level—Bullet 125% size text—16 -point Arial</a:t>
            </a:r>
          </a:p>
          <a:p>
            <a:pPr lvl="3"/>
            <a:r>
              <a:rPr lang="en-US" dirty="0"/>
              <a:t>Bullet 4 level—16-point Arial</a:t>
            </a:r>
          </a:p>
          <a:p>
            <a:pPr lvl="4"/>
            <a:r>
              <a:rPr lang="en-US" dirty="0"/>
              <a:t>Bullet 5 level—Bullet 100% size text—16-point Arial</a:t>
            </a:r>
          </a:p>
          <a:p>
            <a:pPr lvl="4"/>
            <a:endParaRPr lang="en-US" dirty="0"/>
          </a:p>
        </p:txBody>
      </p:sp>
    </p:spTree>
    <p:extLst>
      <p:ext uri="{BB962C8B-B14F-4D97-AF65-F5344CB8AC3E}">
        <p14:creationId xmlns:p14="http://schemas.microsoft.com/office/powerpoint/2010/main" val="675771571"/>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E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4000" b="1" i="0"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19821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B_Header_Blank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799" y="233088"/>
            <a:ext cx="103681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0" name="Text Placeholder 7"/>
          <p:cNvSpPr>
            <a:spLocks noGrp="1"/>
          </p:cNvSpPr>
          <p:nvPr>
            <p:ph type="body" sz="quarter" idx="13" hasCustomPrompt="1"/>
          </p:nvPr>
        </p:nvSpPr>
        <p:spPr>
          <a:xfrm>
            <a:off x="304798" y="6177006"/>
            <a:ext cx="11271681"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6" name="Text Placeholder 4"/>
          <p:cNvSpPr>
            <a:spLocks noGrp="1"/>
          </p:cNvSpPr>
          <p:nvPr>
            <p:ph type="body" sz="quarter" idx="16" hasCustomPrompt="1"/>
          </p:nvPr>
        </p:nvSpPr>
        <p:spPr>
          <a:xfrm>
            <a:off x="0" y="0"/>
            <a:ext cx="12192000" cy="233088"/>
          </a:xfrm>
          <a:prstGeom prst="rect">
            <a:avLst/>
          </a:prstGeom>
        </p:spPr>
        <p:txBody>
          <a:bodyPr/>
          <a:lstStyle>
            <a:lvl1pPr marL="0" indent="0" algn="ctr">
              <a:buNone/>
              <a:defRPr sz="1100"/>
            </a:lvl1pPr>
          </a:lstStyle>
          <a:p>
            <a:pPr lvl="0"/>
            <a:r>
              <a:rPr lang="en-US" dirty="0"/>
              <a:t>This Box is For Security Markings</a:t>
            </a:r>
          </a:p>
        </p:txBody>
      </p:sp>
      <p:sp>
        <p:nvSpPr>
          <p:cNvPr id="7" name="Text Placeholder 4"/>
          <p:cNvSpPr>
            <a:spLocks noGrp="1"/>
          </p:cNvSpPr>
          <p:nvPr>
            <p:ph type="body" sz="quarter" idx="17" hasCustomPrompt="1"/>
          </p:nvPr>
        </p:nvSpPr>
        <p:spPr>
          <a:xfrm>
            <a:off x="0" y="6641938"/>
            <a:ext cx="12192000" cy="216062"/>
          </a:xfrm>
          <a:prstGeom prst="rect">
            <a:avLst/>
          </a:prstGeom>
        </p:spPr>
        <p:txBody>
          <a:bodyPr/>
          <a:lstStyle>
            <a:lvl1pPr marL="0" indent="0" algn="ctr">
              <a:buNone/>
              <a:defRPr sz="1100"/>
            </a:lvl1pPr>
          </a:lstStyle>
          <a:p>
            <a:pPr lvl="0"/>
            <a:r>
              <a:rPr lang="en-US" dirty="0"/>
              <a:t>This Box is For Security Markings</a:t>
            </a:r>
          </a:p>
        </p:txBody>
      </p:sp>
      <p:sp>
        <p:nvSpPr>
          <p:cNvPr id="9" name="Text Placeholder 9"/>
          <p:cNvSpPr>
            <a:spLocks noGrp="1"/>
          </p:cNvSpPr>
          <p:nvPr>
            <p:ph type="body" sz="quarter" idx="14" hasCustomPrompt="1"/>
          </p:nvPr>
        </p:nvSpPr>
        <p:spPr>
          <a:xfrm>
            <a:off x="304801" y="626040"/>
            <a:ext cx="103681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97383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2A_Basic_Master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marR="0" indent="-176213" algn="l" defTabSz="457200" rtl="0" eaLnBrk="1" fontAlgn="auto" latinLnBrk="0" hangingPunct="1">
              <a:lnSpc>
                <a:spcPct val="100000"/>
              </a:lnSpc>
              <a:spcBef>
                <a:spcPct val="20000"/>
              </a:spcBef>
              <a:spcAft>
                <a:spcPts val="0"/>
              </a:spcAft>
              <a:buClrTx/>
              <a:buSzPct val="130000"/>
              <a:buFont typeface="Arial"/>
              <a:buChar char="•"/>
              <a:tabLst/>
              <a:defRPr sz="1800"/>
            </a:lvl1pPr>
            <a:lvl2pPr marL="517525" indent="-227013">
              <a:defRPr sz="1600"/>
            </a:lvl2pPr>
            <a:lvl3pPr marL="800100" indent="-176213">
              <a:buSzPct val="130000"/>
              <a:defRPr sz="16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2"/>
            <a:endParaRPr lang="en-US" dirty="0"/>
          </a:p>
        </p:txBody>
      </p:sp>
    </p:spTree>
    <p:extLst>
      <p:ext uri="{BB962C8B-B14F-4D97-AF65-F5344CB8AC3E}">
        <p14:creationId xmlns:p14="http://schemas.microsoft.com/office/powerpoint/2010/main" val="1804046880"/>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Tree>
    <p:extLst>
      <p:ext uri="{BB962C8B-B14F-4D97-AF65-F5344CB8AC3E}">
        <p14:creationId xmlns:p14="http://schemas.microsoft.com/office/powerpoint/2010/main" val="58130691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rporate Template_Title_and_Info–Security Markings">
    <p:spTree>
      <p:nvGrpSpPr>
        <p:cNvPr id="1" name=""/>
        <p:cNvGrpSpPr/>
        <p:nvPr/>
      </p:nvGrpSpPr>
      <p:grpSpPr>
        <a:xfrm>
          <a:off x="0" y="0"/>
          <a:ext cx="0" cy="0"/>
          <a:chOff x="0" y="0"/>
          <a:chExt cx="0" cy="0"/>
        </a:xfrm>
      </p:grpSpPr>
      <p:sp>
        <p:nvSpPr>
          <p:cNvPr id="6" name="Date Placeholder 3"/>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008B"/>
                </a:solidFill>
                <a:effectLst/>
                <a:uLnTx/>
                <a:uFillTx/>
                <a:latin typeface="Arial" charset="0"/>
                <a:ea typeface="Arial" charset="0"/>
                <a:cs typeface="Arial" charset="0"/>
              </a:rPr>
              <a:t>© The Aerospace Corporation, 2023</a:t>
            </a:r>
          </a:p>
        </p:txBody>
      </p:sp>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dirty="0"/>
              <a:t>Your Title – 40-Point</a:t>
            </a:r>
            <a:br>
              <a:rPr lang="en-US" dirty="0"/>
            </a:br>
            <a:r>
              <a:rPr lang="en-US" dirty="0"/>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dirty="0"/>
              <a:t>Date – 22-point Arial</a:t>
            </a:r>
          </a:p>
        </p:txBody>
      </p:sp>
    </p:spTree>
    <p:extLst>
      <p:ext uri="{BB962C8B-B14F-4D97-AF65-F5344CB8AC3E}">
        <p14:creationId xmlns:p14="http://schemas.microsoft.com/office/powerpoint/2010/main" val="2075747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rporate Template_Closing_Q&amp;A_Backup–Security Marking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dirty="0"/>
              <a:t>Closing</a:t>
            </a:r>
            <a:br>
              <a:rPr lang="en-US" dirty="0"/>
            </a:br>
            <a:r>
              <a:rPr lang="en-US" dirty="0"/>
              <a:t>Questions</a:t>
            </a:r>
            <a:br>
              <a:rPr lang="en-US" dirty="0"/>
            </a:br>
            <a:r>
              <a:rPr lang="en-US" dirty="0"/>
              <a:t>Backup</a:t>
            </a:r>
          </a:p>
        </p:txBody>
      </p:sp>
    </p:spTree>
    <p:extLst>
      <p:ext uri="{BB962C8B-B14F-4D97-AF65-F5344CB8AC3E}">
        <p14:creationId xmlns:p14="http://schemas.microsoft.com/office/powerpoint/2010/main" val="203584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 </a:t>
            </a:r>
          </a:p>
          <a:p>
            <a:pPr lvl="4"/>
            <a:r>
              <a:rPr lang="en-US" dirty="0"/>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39787051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dirty="0"/>
              <a:t>Bullet 1 level—Bullet 130% size text—Black, 18-point Arial</a:t>
            </a:r>
          </a:p>
          <a:p>
            <a:pPr lvl="1"/>
            <a:r>
              <a:rPr lang="en-US" dirty="0"/>
              <a:t>Bullet 2 level—16-point Arial</a:t>
            </a:r>
          </a:p>
          <a:p>
            <a:pPr lvl="2"/>
            <a:r>
              <a:rPr lang="en-US" dirty="0"/>
              <a:t>Bullet 3 level—Bullet 125% size text—16-point Arial</a:t>
            </a:r>
          </a:p>
          <a:p>
            <a:pPr lvl="3"/>
            <a:r>
              <a:rPr lang="en-US" dirty="0"/>
              <a:t>Bullet 4 level—16-point Arial</a:t>
            </a:r>
          </a:p>
          <a:p>
            <a:pPr lvl="4"/>
            <a:r>
              <a:rPr lang="en-US" dirty="0"/>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dirty="0"/>
              <a:t>Click Icon to Add Picture</a:t>
            </a:r>
          </a:p>
        </p:txBody>
      </p:sp>
    </p:spTree>
    <p:extLst>
      <p:ext uri="{BB962C8B-B14F-4D97-AF65-F5344CB8AC3E}">
        <p14:creationId xmlns:p14="http://schemas.microsoft.com/office/powerpoint/2010/main" val="50667489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886601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94057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dirty="0"/>
              <a:t>Bullet 1 level – Bullet 130% size text – Black, 16 point Arial</a:t>
            </a:r>
          </a:p>
          <a:p>
            <a:pPr lvl="1"/>
            <a:r>
              <a:rPr lang="en-US" dirty="0"/>
              <a:t>Bullet 2 level – 14 point Arial</a:t>
            </a:r>
          </a:p>
          <a:p>
            <a:pPr lvl="2"/>
            <a:r>
              <a:rPr lang="en-US" dirty="0"/>
              <a:t>Bullet 3 level – Bullet 125% size text – 14 point Arial</a:t>
            </a:r>
          </a:p>
          <a:p>
            <a:pPr lvl="3"/>
            <a:r>
              <a:rPr lang="en-US" dirty="0"/>
              <a:t>Bullet 4 level – 14 point Arial</a:t>
            </a:r>
          </a:p>
          <a:p>
            <a:pPr lvl="4"/>
            <a:r>
              <a:rPr lang="en-US" dirty="0"/>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Tree>
    <p:extLst>
      <p:ext uri="{BB962C8B-B14F-4D97-AF65-F5344CB8AC3E}">
        <p14:creationId xmlns:p14="http://schemas.microsoft.com/office/powerpoint/2010/main" val="311623764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dirty="0"/>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dirty="0"/>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dirty="0"/>
              <a:t>e-mail address</a:t>
            </a:r>
          </a:p>
          <a:p>
            <a:pPr>
              <a:lnSpc>
                <a:spcPts val="860"/>
              </a:lnSpc>
            </a:pPr>
            <a:r>
              <a:rPr lang="en-US" sz="800" dirty="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179388" indent="-17938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Tree>
    <p:extLst>
      <p:ext uri="{BB962C8B-B14F-4D97-AF65-F5344CB8AC3E}">
        <p14:creationId xmlns:p14="http://schemas.microsoft.com/office/powerpoint/2010/main" val="315560228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Tree>
    <p:extLst>
      <p:ext uri="{BB962C8B-B14F-4D97-AF65-F5344CB8AC3E}">
        <p14:creationId xmlns:p14="http://schemas.microsoft.com/office/powerpoint/2010/main" val="7166319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00" r:id="rId8"/>
    <p:sldLayoutId id="2147483701" r:id="rId9"/>
    <p:sldLayoutId id="2147483702" r:id="rId10"/>
    <p:sldLayoutId id="2147483704" r:id="rId11"/>
    <p:sldLayoutId id="2147483760" r:id="rId12"/>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pic>
        <p:nvPicPr>
          <p:cNvPr id="3" name="Picture 2">
            <a:extLst>
              <a:ext uri="{FF2B5EF4-FFF2-40B4-BE49-F238E27FC236}">
                <a16:creationId xmlns:a16="http://schemas.microsoft.com/office/drawing/2014/main" id="{854F7E3A-DF01-110A-2117-8F19B03360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3294" b="42251"/>
          <a:stretch/>
        </p:blipFill>
        <p:spPr>
          <a:xfrm>
            <a:off x="269461" y="229263"/>
            <a:ext cx="2058872" cy="157171"/>
          </a:xfrm>
          <a:prstGeom prst="rect">
            <a:avLst/>
          </a:prstGeom>
        </p:spPr>
      </p:pic>
      <p:pic>
        <p:nvPicPr>
          <p:cNvPr id="4" name="Picture 3">
            <a:extLst>
              <a:ext uri="{FF2B5EF4-FFF2-40B4-BE49-F238E27FC236}">
                <a16:creationId xmlns:a16="http://schemas.microsoft.com/office/drawing/2014/main" id="{3A4EC43E-29B7-3B50-79A4-7CD375ECF2D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 r="22"/>
          <a:stretch/>
        </p:blipFill>
        <p:spPr>
          <a:xfrm>
            <a:off x="766233" y="1444460"/>
            <a:ext cx="3846407" cy="3889540"/>
          </a:xfrm>
          <a:prstGeom prst="rect">
            <a:avLst/>
          </a:prstGeom>
          <a:effectLst>
            <a:outerShdw blurRad="50800" dist="64470" dir="8100000" algn="tr" rotWithShape="0">
              <a:prstClr val="black">
                <a:alpha val="60000"/>
              </a:prstClr>
            </a:outerShdw>
          </a:effectLst>
        </p:spPr>
      </p:pic>
    </p:spTree>
    <p:extLst>
      <p:ext uri="{BB962C8B-B14F-4D97-AF65-F5344CB8AC3E}">
        <p14:creationId xmlns:p14="http://schemas.microsoft.com/office/powerpoint/2010/main" val="3539297904"/>
      </p:ext>
    </p:extLst>
  </p:cSld>
  <p:clrMap bg1="lt1" tx1="dk1" bg2="lt2" tx2="dk2" accent1="accent1" accent2="accent2" accent3="accent3" accent4="accent4" accent5="accent5" accent6="accent6" hlink="hlink" folHlink="folHlink"/>
  <p:sldLayoutIdLst>
    <p:sldLayoutId id="2147483651" r:id="rId1"/>
    <p:sldLayoutId id="214748365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dirty="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
        <p:nvSpPr>
          <p:cNvPr id="2" name="Text Placeholder 2">
            <a:extLst>
              <a:ext uri="{FF2B5EF4-FFF2-40B4-BE49-F238E27FC236}">
                <a16:creationId xmlns:a16="http://schemas.microsoft.com/office/drawing/2014/main" id="{E8C1A206-01D9-EFEE-F2F9-F23E896B49C1}"/>
              </a:ext>
            </a:extLst>
          </p:cNvPr>
          <p:cNvSpPr txBox="1">
            <a:spLocks/>
          </p:cNvSpPr>
          <p:nvPr userDrawn="1"/>
        </p:nvSpPr>
        <p:spPr>
          <a:xfrm>
            <a:off x="1" y="26636"/>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UNCLASSIFIED – Limited Distribution (CCMC Workshop)</a:t>
            </a:r>
          </a:p>
        </p:txBody>
      </p:sp>
      <p:sp>
        <p:nvSpPr>
          <p:cNvPr id="4" name="Text Placeholder 2">
            <a:extLst>
              <a:ext uri="{FF2B5EF4-FFF2-40B4-BE49-F238E27FC236}">
                <a16:creationId xmlns:a16="http://schemas.microsoft.com/office/drawing/2014/main" id="{B6B1F052-9610-BED4-44FB-6AF292F3E54A}"/>
              </a:ext>
            </a:extLst>
          </p:cNvPr>
          <p:cNvSpPr txBox="1">
            <a:spLocks/>
          </p:cNvSpPr>
          <p:nvPr userDrawn="1"/>
        </p:nvSpPr>
        <p:spPr>
          <a:xfrm>
            <a:off x="2" y="6601410"/>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UNCLASSIFIED – Limited Distribution (CCMC Workshop)</a:t>
            </a:r>
          </a:p>
        </p:txBody>
      </p:sp>
    </p:spTree>
    <p:extLst>
      <p:ext uri="{BB962C8B-B14F-4D97-AF65-F5344CB8AC3E}">
        <p14:creationId xmlns:p14="http://schemas.microsoft.com/office/powerpoint/2010/main" val="24794883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7" r:id="rId14"/>
    <p:sldLayoutId id="2147483779" r:id="rId15"/>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pic>
        <p:nvPicPr>
          <p:cNvPr id="3" name="Picture 2">
            <a:extLst>
              <a:ext uri="{FF2B5EF4-FFF2-40B4-BE49-F238E27FC236}">
                <a16:creationId xmlns:a16="http://schemas.microsoft.com/office/drawing/2014/main" id="{854F7E3A-DF01-110A-2117-8F19B03360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3294" b="42251"/>
          <a:stretch/>
        </p:blipFill>
        <p:spPr>
          <a:xfrm>
            <a:off x="269461" y="229263"/>
            <a:ext cx="2058872" cy="157171"/>
          </a:xfrm>
          <a:prstGeom prst="rect">
            <a:avLst/>
          </a:prstGeom>
        </p:spPr>
      </p:pic>
      <p:pic>
        <p:nvPicPr>
          <p:cNvPr id="4" name="Picture 3">
            <a:extLst>
              <a:ext uri="{FF2B5EF4-FFF2-40B4-BE49-F238E27FC236}">
                <a16:creationId xmlns:a16="http://schemas.microsoft.com/office/drawing/2014/main" id="{3A4EC43E-29B7-3B50-79A4-7CD375ECF2D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 r="22"/>
          <a:stretch/>
        </p:blipFill>
        <p:spPr>
          <a:xfrm>
            <a:off x="766233" y="1444460"/>
            <a:ext cx="3846407" cy="3889540"/>
          </a:xfrm>
          <a:prstGeom prst="rect">
            <a:avLst/>
          </a:prstGeom>
          <a:effectLst>
            <a:outerShdw blurRad="50800" dist="64470" dir="8100000" algn="tr" rotWithShape="0">
              <a:prstClr val="black">
                <a:alpha val="60000"/>
              </a:prstClr>
            </a:outerShdw>
          </a:effectLst>
        </p:spPr>
      </p:pic>
    </p:spTree>
    <p:extLst>
      <p:ext uri="{BB962C8B-B14F-4D97-AF65-F5344CB8AC3E}">
        <p14:creationId xmlns:p14="http://schemas.microsoft.com/office/powerpoint/2010/main" val="3778887701"/>
      </p:ext>
    </p:extLst>
  </p:cSld>
  <p:clrMap bg1="lt1" tx1="dk1" bg2="lt2" tx2="dk2" accent1="accent1" accent2="accent2" accent3="accent3" accent4="accent4" accent5="accent5" accent6="accent6" hlink="hlink" folHlink="folHlink"/>
  <p:sldLayoutIdLst>
    <p:sldLayoutId id="2147483757" r:id="rId1"/>
    <p:sldLayoutId id="214748375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emf"/><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5.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46E0-41D1-991C-43FD-C15395F4E4E7}"/>
              </a:ext>
            </a:extLst>
          </p:cNvPr>
          <p:cNvSpPr>
            <a:spLocks noGrp="1"/>
          </p:cNvSpPr>
          <p:nvPr>
            <p:ph type="ctrTitle"/>
          </p:nvPr>
        </p:nvSpPr>
        <p:spPr>
          <a:xfrm>
            <a:off x="3953584" y="1658432"/>
            <a:ext cx="7626414" cy="1239457"/>
          </a:xfrm>
        </p:spPr>
        <p:txBody>
          <a:bodyPr/>
          <a:lstStyle/>
          <a:p>
            <a:r>
              <a:rPr lang="en-US" sz="2800" dirty="0"/>
              <a:t>USSF Radiation Exposure Support </a:t>
            </a:r>
            <a:br>
              <a:rPr lang="en-US" sz="2800" dirty="0"/>
            </a:br>
            <a:r>
              <a:rPr lang="en-US" sz="2800" dirty="0"/>
              <a:t>for High-Altitude Aircrew</a:t>
            </a:r>
          </a:p>
        </p:txBody>
      </p:sp>
      <p:sp>
        <p:nvSpPr>
          <p:cNvPr id="3" name="Subtitle 2">
            <a:extLst>
              <a:ext uri="{FF2B5EF4-FFF2-40B4-BE49-F238E27FC236}">
                <a16:creationId xmlns:a16="http://schemas.microsoft.com/office/drawing/2014/main" id="{C4E327C6-C064-0B0F-6F66-E2C760671E0A}"/>
              </a:ext>
            </a:extLst>
          </p:cNvPr>
          <p:cNvSpPr>
            <a:spLocks noGrp="1"/>
          </p:cNvSpPr>
          <p:nvPr>
            <p:ph type="subTitle" idx="1"/>
          </p:nvPr>
        </p:nvSpPr>
        <p:spPr>
          <a:xfrm>
            <a:off x="5344104" y="3124908"/>
            <a:ext cx="6235894" cy="1553623"/>
          </a:xfrm>
        </p:spPr>
        <p:txBody>
          <a:bodyPr/>
          <a:lstStyle/>
          <a:p>
            <a:pPr algn="l"/>
            <a:r>
              <a:rPr lang="en-US" sz="1800" dirty="0"/>
              <a:t>Jeff Cox							Bryan Davis</a:t>
            </a:r>
            <a:br>
              <a:rPr lang="en-US" sz="1800" dirty="0"/>
            </a:br>
            <a:r>
              <a:rPr lang="en-US" sz="1800" dirty="0"/>
              <a:t>Senior Project Leader			Program Manager</a:t>
            </a:r>
          </a:p>
          <a:p>
            <a:pPr algn="l"/>
            <a:r>
              <a:rPr lang="en-US" sz="1800" dirty="0"/>
              <a:t>SDA Sensors &amp; Analytics			SSC/SZGA</a:t>
            </a:r>
          </a:p>
        </p:txBody>
      </p:sp>
      <p:sp>
        <p:nvSpPr>
          <p:cNvPr id="4" name="Text Placeholder 3">
            <a:extLst>
              <a:ext uri="{FF2B5EF4-FFF2-40B4-BE49-F238E27FC236}">
                <a16:creationId xmlns:a16="http://schemas.microsoft.com/office/drawing/2014/main" id="{2EC4AA9B-09F8-CCF2-8B46-B305B647C9E3}"/>
              </a:ext>
            </a:extLst>
          </p:cNvPr>
          <p:cNvSpPr>
            <a:spLocks noGrp="1"/>
          </p:cNvSpPr>
          <p:nvPr>
            <p:ph type="body" sz="quarter" idx="10"/>
          </p:nvPr>
        </p:nvSpPr>
        <p:spPr>
          <a:xfrm>
            <a:off x="4607037" y="4970646"/>
            <a:ext cx="6972961" cy="457844"/>
          </a:xfrm>
        </p:spPr>
        <p:txBody>
          <a:bodyPr/>
          <a:lstStyle/>
          <a:p>
            <a:r>
              <a:rPr lang="en-US"/>
              <a:t>7 </a:t>
            </a:r>
            <a:r>
              <a:rPr lang="en-US" dirty="0"/>
              <a:t>June 2024</a:t>
            </a:r>
          </a:p>
        </p:txBody>
      </p:sp>
      <p:sp>
        <p:nvSpPr>
          <p:cNvPr id="5" name="TextBox 4">
            <a:extLst>
              <a:ext uri="{FF2B5EF4-FFF2-40B4-BE49-F238E27FC236}">
                <a16:creationId xmlns:a16="http://schemas.microsoft.com/office/drawing/2014/main" id="{0E9C484E-420B-6CE3-B3B7-99CE88C62A56}"/>
              </a:ext>
            </a:extLst>
          </p:cNvPr>
          <p:cNvSpPr txBox="1"/>
          <p:nvPr/>
        </p:nvSpPr>
        <p:spPr>
          <a:xfrm>
            <a:off x="265397" y="5899355"/>
            <a:ext cx="11661206" cy="369332"/>
          </a:xfrm>
          <a:prstGeom prst="rect">
            <a:avLst/>
          </a:prstGeom>
          <a:noFill/>
        </p:spPr>
        <p:txBody>
          <a:bodyPr wrap="none" rtlCol="0">
            <a:spAutoFit/>
          </a:bodyPr>
          <a:lstStyle/>
          <a:p>
            <a:r>
              <a:rPr lang="en-US" dirty="0">
                <a:solidFill>
                  <a:schemeClr val="bg1"/>
                </a:solidFill>
              </a:rPr>
              <a:t>Approved for Limited Distribution to NASA’s 11</a:t>
            </a:r>
            <a:r>
              <a:rPr lang="en-US" baseline="30000" dirty="0">
                <a:solidFill>
                  <a:schemeClr val="bg1"/>
                </a:solidFill>
              </a:rPr>
              <a:t>th</a:t>
            </a:r>
            <a:r>
              <a:rPr lang="en-US" dirty="0">
                <a:solidFill>
                  <a:schemeClr val="bg1"/>
                </a:solidFill>
              </a:rPr>
              <a:t> Community Coordinated Model Center (CCMC) Workshop Attendees Only.</a:t>
            </a:r>
          </a:p>
        </p:txBody>
      </p:sp>
      <p:sp>
        <p:nvSpPr>
          <p:cNvPr id="6" name="TextBox 5">
            <a:extLst>
              <a:ext uri="{FF2B5EF4-FFF2-40B4-BE49-F238E27FC236}">
                <a16:creationId xmlns:a16="http://schemas.microsoft.com/office/drawing/2014/main" id="{81E28B37-00A5-E26E-C276-8C7C2DC2A107}"/>
              </a:ext>
            </a:extLst>
          </p:cNvPr>
          <p:cNvSpPr txBox="1"/>
          <p:nvPr/>
        </p:nvSpPr>
        <p:spPr>
          <a:xfrm>
            <a:off x="10353368" y="6464648"/>
            <a:ext cx="1762214" cy="369332"/>
          </a:xfrm>
          <a:prstGeom prst="rect">
            <a:avLst/>
          </a:prstGeom>
          <a:noFill/>
        </p:spPr>
        <p:txBody>
          <a:bodyPr wrap="none" rtlCol="0">
            <a:spAutoFit/>
          </a:bodyPr>
          <a:lstStyle/>
          <a:p>
            <a:r>
              <a:rPr lang="en-US" dirty="0"/>
              <a:t>OTR-2024-00629</a:t>
            </a:r>
          </a:p>
        </p:txBody>
      </p:sp>
    </p:spTree>
    <p:extLst>
      <p:ext uri="{BB962C8B-B14F-4D97-AF65-F5344CB8AC3E}">
        <p14:creationId xmlns:p14="http://schemas.microsoft.com/office/powerpoint/2010/main" val="114744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23D20A1C-E94A-2A84-0C07-F5FF41F4CD41}"/>
              </a:ext>
            </a:extLst>
          </p:cNvPr>
          <p:cNvSpPr>
            <a:spLocks noGrp="1"/>
          </p:cNvSpPr>
          <p:nvPr>
            <p:ph type="subTitle" idx="1"/>
          </p:nvPr>
        </p:nvSpPr>
        <p:spPr/>
        <p:txBody>
          <a:bodyPr/>
          <a:lstStyle/>
          <a:p>
            <a:r>
              <a:rPr lang="en-US" dirty="0">
                <a:solidFill>
                  <a:schemeClr val="tx1"/>
                </a:solidFill>
              </a:rPr>
              <a:t>(U) Space Domain Awareness (SDA) </a:t>
            </a:r>
            <a:br>
              <a:rPr lang="en-US" dirty="0">
                <a:solidFill>
                  <a:schemeClr val="tx1"/>
                </a:solidFill>
              </a:rPr>
            </a:br>
            <a:r>
              <a:rPr lang="en-US" dirty="0">
                <a:solidFill>
                  <a:schemeClr val="tx1"/>
                </a:solidFill>
              </a:rPr>
              <a:t>Environmental Toolkit for Defense (SET4D)</a:t>
            </a:r>
          </a:p>
          <a:p>
            <a:endParaRPr lang="en-US" dirty="0"/>
          </a:p>
        </p:txBody>
      </p:sp>
      <p:sp>
        <p:nvSpPr>
          <p:cNvPr id="9" name="Title 8">
            <a:extLst>
              <a:ext uri="{FF2B5EF4-FFF2-40B4-BE49-F238E27FC236}">
                <a16:creationId xmlns:a16="http://schemas.microsoft.com/office/drawing/2014/main" id="{20581E27-99EB-D298-92C5-87DF8FDCBBEE}"/>
              </a:ext>
            </a:extLst>
          </p:cNvPr>
          <p:cNvSpPr>
            <a:spLocks noGrp="1"/>
          </p:cNvSpPr>
          <p:nvPr>
            <p:ph type="ctrTitle"/>
          </p:nvPr>
        </p:nvSpPr>
        <p:spPr/>
        <p:txBody>
          <a:bodyPr/>
          <a:lstStyle/>
          <a:p>
            <a:r>
              <a:rPr lang="en-US" dirty="0">
                <a:solidFill>
                  <a:schemeClr val="tx1"/>
                </a:solidFill>
              </a:rPr>
              <a:t>(U) SET4D Architecture</a:t>
            </a:r>
            <a:endParaRPr lang="en-US" dirty="0"/>
          </a:p>
        </p:txBody>
      </p:sp>
      <p:pic>
        <p:nvPicPr>
          <p:cNvPr id="11" name="Picture 10" descr="Logo&#10;&#10;Description automatically generated">
            <a:extLst>
              <a:ext uri="{FF2B5EF4-FFF2-40B4-BE49-F238E27FC236}">
                <a16:creationId xmlns:a16="http://schemas.microsoft.com/office/drawing/2014/main" id="{94B60E61-34A7-F61F-BFC5-51E4137A2916}"/>
              </a:ext>
            </a:extLst>
          </p:cNvPr>
          <p:cNvPicPr>
            <a:picLocks noChangeAspect="1"/>
          </p:cNvPicPr>
          <p:nvPr/>
        </p:nvPicPr>
        <p:blipFill>
          <a:blip r:embed="rId2"/>
          <a:stretch>
            <a:fillRect/>
          </a:stretch>
        </p:blipFill>
        <p:spPr>
          <a:xfrm>
            <a:off x="7866567" y="507675"/>
            <a:ext cx="3890544" cy="3907170"/>
          </a:xfrm>
          <a:prstGeom prst="rect">
            <a:avLst/>
          </a:prstGeom>
        </p:spPr>
      </p:pic>
      <p:sp>
        <p:nvSpPr>
          <p:cNvPr id="3" name="TextBox 2">
            <a:extLst>
              <a:ext uri="{FF2B5EF4-FFF2-40B4-BE49-F238E27FC236}">
                <a16:creationId xmlns:a16="http://schemas.microsoft.com/office/drawing/2014/main" id="{E15F0869-B0A2-E2AC-F2BD-D0D5EFC56804}"/>
              </a:ext>
            </a:extLst>
          </p:cNvPr>
          <p:cNvSpPr txBox="1"/>
          <p:nvPr/>
        </p:nvSpPr>
        <p:spPr>
          <a:xfrm>
            <a:off x="9016761" y="6274044"/>
            <a:ext cx="3077474" cy="369332"/>
          </a:xfrm>
          <a:prstGeom prst="rect">
            <a:avLst/>
          </a:prstGeom>
          <a:noFill/>
        </p:spPr>
        <p:txBody>
          <a:bodyPr wrap="square">
            <a:spAutoFit/>
          </a:bodyPr>
          <a:lstStyle/>
          <a:p>
            <a:r>
              <a:rPr lang="en-US" sz="1800" i="1" dirty="0">
                <a:sym typeface="Symbol" panose="05050102010706020507" pitchFamily="18" charset="2"/>
              </a:rPr>
              <a:t>[Image credit:  Peraton, Inc.]</a:t>
            </a:r>
            <a:endParaRPr lang="en-US" dirty="0"/>
          </a:p>
        </p:txBody>
      </p:sp>
    </p:spTree>
    <p:extLst>
      <p:ext uri="{BB962C8B-B14F-4D97-AF65-F5344CB8AC3E}">
        <p14:creationId xmlns:p14="http://schemas.microsoft.com/office/powerpoint/2010/main" val="336381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17A68C-DFF9-9FD1-1600-C5F65F40F33F}"/>
              </a:ext>
            </a:extLst>
          </p:cNvPr>
          <p:cNvSpPr>
            <a:spLocks noGrp="1"/>
          </p:cNvSpPr>
          <p:nvPr>
            <p:ph type="title"/>
          </p:nvPr>
        </p:nvSpPr>
        <p:spPr/>
        <p:txBody>
          <a:bodyPr/>
          <a:lstStyle/>
          <a:p>
            <a:r>
              <a:rPr lang="en-US" dirty="0"/>
              <a:t>What is SET4D? </a:t>
            </a:r>
          </a:p>
        </p:txBody>
      </p:sp>
      <p:sp>
        <p:nvSpPr>
          <p:cNvPr id="3" name="Text Placeholder 2">
            <a:extLst>
              <a:ext uri="{FF2B5EF4-FFF2-40B4-BE49-F238E27FC236}">
                <a16:creationId xmlns:a16="http://schemas.microsoft.com/office/drawing/2014/main" id="{7EC61E98-1C4C-EDD5-E6C4-964A3FCE0F6D}"/>
              </a:ext>
            </a:extLst>
          </p:cNvPr>
          <p:cNvSpPr>
            <a:spLocks noGrp="1"/>
          </p:cNvSpPr>
          <p:nvPr>
            <p:ph type="body" sz="quarter" idx="16"/>
          </p:nvPr>
        </p:nvSpPr>
        <p:spPr/>
        <p:txBody>
          <a:bodyPr/>
          <a:lstStyle/>
          <a:p>
            <a:r>
              <a:rPr lang="en-US" dirty="0"/>
              <a:t>Project under the Space Weather Analysis and Forecast System (SWAFS)</a:t>
            </a:r>
          </a:p>
        </p:txBody>
      </p:sp>
      <p:sp>
        <p:nvSpPr>
          <p:cNvPr id="2" name="Text Placeholder 1">
            <a:extLst>
              <a:ext uri="{FF2B5EF4-FFF2-40B4-BE49-F238E27FC236}">
                <a16:creationId xmlns:a16="http://schemas.microsoft.com/office/drawing/2014/main" id="{0E1D9860-484B-2551-AB23-A31526EF3D86}"/>
              </a:ext>
            </a:extLst>
          </p:cNvPr>
          <p:cNvSpPr>
            <a:spLocks noGrp="1"/>
          </p:cNvSpPr>
          <p:nvPr>
            <p:ph type="body" sz="quarter" idx="15"/>
          </p:nvPr>
        </p:nvSpPr>
        <p:spPr/>
        <p:txBody>
          <a:bodyPr/>
          <a:lstStyle/>
          <a:p>
            <a:r>
              <a:rPr lang="en-US" dirty="0"/>
              <a:t>Space Domain Awareness (SDA) Environmental Toolkit for Defense (SET4D)</a:t>
            </a:r>
          </a:p>
          <a:p>
            <a:pPr lvl="1"/>
            <a:r>
              <a:rPr lang="en-US" dirty="0"/>
              <a:t>Mission:  Exploit space environmental data to characterize and forecast impacts to operations, communications, and systems for national defense</a:t>
            </a:r>
          </a:p>
          <a:p>
            <a:pPr lvl="1"/>
            <a:r>
              <a:rPr lang="en-US" dirty="0"/>
              <a:t>Vision:  Provide space environment exploitation for today and tomorrow’s threats</a:t>
            </a:r>
          </a:p>
          <a:p>
            <a:pPr lvl="1"/>
            <a:endParaRPr lang="en-US" dirty="0"/>
          </a:p>
          <a:p>
            <a:r>
              <a:rPr lang="en-US" dirty="0"/>
              <a:t>The Dec 2023 Implementation Plan of the National Space Weather Strategy and Action Plan top objective: </a:t>
            </a:r>
          </a:p>
          <a:p>
            <a:pPr lvl="1"/>
            <a:r>
              <a:rPr lang="en-US" dirty="0"/>
              <a:t>Enhance the Protection of National Security, Homeland Security, and Commercial Assets and Operations against the Effects of Space Weather… </a:t>
            </a:r>
            <a:r>
              <a:rPr lang="en-US" b="1" dirty="0"/>
              <a:t>SET4D is the answer to this need!</a:t>
            </a:r>
          </a:p>
        </p:txBody>
      </p:sp>
      <p:sp>
        <p:nvSpPr>
          <p:cNvPr id="4" name="Text Placeholder 3">
            <a:extLst>
              <a:ext uri="{FF2B5EF4-FFF2-40B4-BE49-F238E27FC236}">
                <a16:creationId xmlns:a16="http://schemas.microsoft.com/office/drawing/2014/main" id="{A9C3E209-4986-A12B-28A4-4E37052C44FF}"/>
              </a:ext>
            </a:extLst>
          </p:cNvPr>
          <p:cNvSpPr>
            <a:spLocks noGrp="1"/>
          </p:cNvSpPr>
          <p:nvPr>
            <p:ph type="body" sz="quarter" idx="19"/>
          </p:nvPr>
        </p:nvSpPr>
        <p:spPr>
          <a:prstGeom prst="rect">
            <a:avLst/>
          </a:prstGeom>
        </p:spPr>
        <p:txBody>
          <a:bodyPr/>
          <a:lstStyle/>
          <a:p>
            <a:pPr marL="9525" indent="0">
              <a:buNone/>
            </a:pPr>
            <a:r>
              <a:rPr lang="en-US" b="1" dirty="0"/>
              <a:t>What is SET4D?</a:t>
            </a:r>
          </a:p>
          <a:p>
            <a:r>
              <a:rPr lang="en-US" dirty="0"/>
              <a:t>Analytics to exploit space environment and weather observations to provide tailored impacts directly to warfighters</a:t>
            </a:r>
          </a:p>
          <a:p>
            <a:r>
              <a:rPr lang="en-US" dirty="0"/>
              <a:t>Software suite on highly reliable &amp; available GovCloud architecture</a:t>
            </a:r>
          </a:p>
          <a:p>
            <a:r>
              <a:rPr lang="en-US" dirty="0"/>
              <a:t>Attribution, monitor and forecast of environmental hazards</a:t>
            </a:r>
          </a:p>
          <a:p>
            <a:r>
              <a:rPr lang="en-US" dirty="0"/>
              <a:t>Toolkit to determine operationally relevant space weather impacts</a:t>
            </a:r>
          </a:p>
        </p:txBody>
      </p:sp>
      <p:sp>
        <p:nvSpPr>
          <p:cNvPr id="8" name="Text Placeholder 7">
            <a:extLst>
              <a:ext uri="{FF2B5EF4-FFF2-40B4-BE49-F238E27FC236}">
                <a16:creationId xmlns:a16="http://schemas.microsoft.com/office/drawing/2014/main" id="{A9CFEA32-852B-8369-CE74-B18DEBEBACE0}"/>
              </a:ext>
            </a:extLst>
          </p:cNvPr>
          <p:cNvSpPr>
            <a:spLocks noGrp="1"/>
          </p:cNvSpPr>
          <p:nvPr>
            <p:ph type="body" sz="quarter" idx="20"/>
          </p:nvPr>
        </p:nvSpPr>
        <p:spPr/>
        <p:txBody>
          <a:bodyPr/>
          <a:lstStyle/>
          <a:p>
            <a:pPr marL="0" indent="0">
              <a:buNone/>
            </a:pPr>
            <a:r>
              <a:rPr lang="en-US" b="1" dirty="0"/>
              <a:t>What SET4D isn’t?</a:t>
            </a:r>
          </a:p>
          <a:p>
            <a:r>
              <a:rPr lang="en-US" dirty="0"/>
              <a:t>A database of space environment &amp; weather observations (UDL)</a:t>
            </a:r>
          </a:p>
          <a:p>
            <a:r>
              <a:rPr lang="en-US" dirty="0"/>
              <a:t>A sensor or sensing program to collect space environment &amp; weather observations (IGS-NEXION/ISTO, SEON-SOON/RSTN, ECP, COSMIC2)</a:t>
            </a:r>
          </a:p>
          <a:p>
            <a:r>
              <a:rPr lang="en-US" dirty="0"/>
              <a:t>R&amp;D program to mature or develop space weather capabilities</a:t>
            </a:r>
          </a:p>
          <a:p>
            <a:r>
              <a:rPr lang="en-US" dirty="0"/>
              <a:t>Scientifically interesting space weather display or data</a:t>
            </a:r>
          </a:p>
          <a:p>
            <a:endParaRPr lang="en-US" dirty="0"/>
          </a:p>
        </p:txBody>
      </p:sp>
    </p:spTree>
    <p:extLst>
      <p:ext uri="{BB962C8B-B14F-4D97-AF65-F5344CB8AC3E}">
        <p14:creationId xmlns:p14="http://schemas.microsoft.com/office/powerpoint/2010/main" val="95609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E1FE-C19F-702C-86D8-FABE78877D7F}"/>
              </a:ext>
            </a:extLst>
          </p:cNvPr>
          <p:cNvSpPr>
            <a:spLocks noGrp="1"/>
          </p:cNvSpPr>
          <p:nvPr>
            <p:ph type="title"/>
          </p:nvPr>
        </p:nvSpPr>
        <p:spPr/>
        <p:txBody>
          <a:bodyPr/>
          <a:lstStyle/>
          <a:p>
            <a:r>
              <a:rPr lang="en-US" dirty="0"/>
              <a:t>SET4D RadEx Architecture</a:t>
            </a:r>
          </a:p>
        </p:txBody>
      </p:sp>
      <p:sp>
        <p:nvSpPr>
          <p:cNvPr id="5" name="TextBox 4">
            <a:extLst>
              <a:ext uri="{FF2B5EF4-FFF2-40B4-BE49-F238E27FC236}">
                <a16:creationId xmlns:a16="http://schemas.microsoft.com/office/drawing/2014/main" id="{7DB5E76B-427C-6A47-9CC4-7145EB5468BD}"/>
              </a:ext>
            </a:extLst>
          </p:cNvPr>
          <p:cNvSpPr txBox="1"/>
          <p:nvPr/>
        </p:nvSpPr>
        <p:spPr>
          <a:xfrm>
            <a:off x="4337289" y="4408373"/>
            <a:ext cx="970137" cy="400110"/>
          </a:xfrm>
          <a:prstGeom prst="rect">
            <a:avLst/>
          </a:prstGeom>
          <a:noFill/>
        </p:spPr>
        <p:txBody>
          <a:bodyPr wrap="none" rtlCol="0">
            <a:spAutoFit/>
          </a:bodyPr>
          <a:lstStyle/>
          <a:p>
            <a:r>
              <a:rPr lang="en-US" sz="1000" b="1" dirty="0"/>
              <a:t>NAIRAS </a:t>
            </a:r>
            <a:br>
              <a:rPr lang="en-US" sz="1000" b="1" dirty="0"/>
            </a:br>
            <a:r>
              <a:rPr lang="en-US" sz="1000" b="1" dirty="0"/>
              <a:t>NASA/CCMC</a:t>
            </a:r>
          </a:p>
        </p:txBody>
      </p:sp>
      <p:sp>
        <p:nvSpPr>
          <p:cNvPr id="6" name="TextBox 5">
            <a:extLst>
              <a:ext uri="{FF2B5EF4-FFF2-40B4-BE49-F238E27FC236}">
                <a16:creationId xmlns:a16="http://schemas.microsoft.com/office/drawing/2014/main" id="{B9278B1D-DC9A-25DD-FB28-0B05F36BD768}"/>
              </a:ext>
            </a:extLst>
          </p:cNvPr>
          <p:cNvSpPr txBox="1"/>
          <p:nvPr/>
        </p:nvSpPr>
        <p:spPr>
          <a:xfrm>
            <a:off x="1765379" y="4381795"/>
            <a:ext cx="712054" cy="400110"/>
          </a:xfrm>
          <a:prstGeom prst="rect">
            <a:avLst/>
          </a:prstGeom>
          <a:noFill/>
        </p:spPr>
        <p:txBody>
          <a:bodyPr wrap="none" rtlCol="0">
            <a:spAutoFit/>
          </a:bodyPr>
          <a:lstStyle/>
          <a:p>
            <a:r>
              <a:rPr lang="en-US" sz="1000" b="1" dirty="0"/>
              <a:t>Neutron </a:t>
            </a:r>
            <a:br>
              <a:rPr lang="en-US" sz="1000" b="1" dirty="0"/>
            </a:br>
            <a:r>
              <a:rPr lang="en-US" sz="1000" b="1" dirty="0"/>
              <a:t>Monitor</a:t>
            </a:r>
          </a:p>
        </p:txBody>
      </p:sp>
      <p:sp>
        <p:nvSpPr>
          <p:cNvPr id="7" name="TextBox 6">
            <a:extLst>
              <a:ext uri="{FF2B5EF4-FFF2-40B4-BE49-F238E27FC236}">
                <a16:creationId xmlns:a16="http://schemas.microsoft.com/office/drawing/2014/main" id="{0EC8C984-916D-40D0-A4ED-174F7D1F479F}"/>
              </a:ext>
            </a:extLst>
          </p:cNvPr>
          <p:cNvSpPr txBox="1"/>
          <p:nvPr/>
        </p:nvSpPr>
        <p:spPr>
          <a:xfrm>
            <a:off x="1966562" y="2037692"/>
            <a:ext cx="885179" cy="246221"/>
          </a:xfrm>
          <a:prstGeom prst="rect">
            <a:avLst/>
          </a:prstGeom>
          <a:noFill/>
        </p:spPr>
        <p:txBody>
          <a:bodyPr wrap="none" rtlCol="0">
            <a:spAutoFit/>
          </a:bodyPr>
          <a:lstStyle/>
          <a:p>
            <a:r>
              <a:rPr lang="en-US" sz="1000" b="1" dirty="0"/>
              <a:t>SEISS/EXIS</a:t>
            </a:r>
          </a:p>
        </p:txBody>
      </p:sp>
      <p:sp>
        <p:nvSpPr>
          <p:cNvPr id="8" name="Flowchart: Magnetic Disk 7">
            <a:extLst>
              <a:ext uri="{FF2B5EF4-FFF2-40B4-BE49-F238E27FC236}">
                <a16:creationId xmlns:a16="http://schemas.microsoft.com/office/drawing/2014/main" id="{BAEBD063-C0F7-D08D-73A4-991E47E9B255}"/>
              </a:ext>
            </a:extLst>
          </p:cNvPr>
          <p:cNvSpPr/>
          <p:nvPr/>
        </p:nvSpPr>
        <p:spPr>
          <a:xfrm>
            <a:off x="2590124" y="3037623"/>
            <a:ext cx="640080" cy="457200"/>
          </a:xfrm>
          <a:prstGeom prst="flowChartMagneticDisk">
            <a:avLst/>
          </a:prstGeom>
          <a:solidFill>
            <a:schemeClr val="bg1">
              <a:lumMod val="7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UDL</a:t>
            </a:r>
          </a:p>
        </p:txBody>
      </p:sp>
      <p:sp>
        <p:nvSpPr>
          <p:cNvPr id="9" name="Oval 8">
            <a:extLst>
              <a:ext uri="{FF2B5EF4-FFF2-40B4-BE49-F238E27FC236}">
                <a16:creationId xmlns:a16="http://schemas.microsoft.com/office/drawing/2014/main" id="{E226A27B-485F-1CCB-1AC1-685A0BC7E2D2}"/>
              </a:ext>
            </a:extLst>
          </p:cNvPr>
          <p:cNvSpPr/>
          <p:nvPr/>
        </p:nvSpPr>
        <p:spPr>
          <a:xfrm>
            <a:off x="1758620" y="4483778"/>
            <a:ext cx="45719" cy="45719"/>
          </a:xfrm>
          <a:prstGeom prst="ellipse">
            <a:avLst/>
          </a:prstGeom>
          <a:solidFill>
            <a:srgbClr val="FF0000"/>
          </a:solid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Connector: Elbow 9">
            <a:extLst>
              <a:ext uri="{FF2B5EF4-FFF2-40B4-BE49-F238E27FC236}">
                <a16:creationId xmlns:a16="http://schemas.microsoft.com/office/drawing/2014/main" id="{6F86667D-08CD-C975-D2C8-0B8A76A7DD78}"/>
              </a:ext>
            </a:extLst>
          </p:cNvPr>
          <p:cNvCxnSpPr>
            <a:cxnSpLocks/>
            <a:stCxn id="9" idx="0"/>
            <a:endCxn id="8" idx="2"/>
          </p:cNvCxnSpPr>
          <p:nvPr/>
        </p:nvCxnSpPr>
        <p:spPr>
          <a:xfrm rot="5400000" flipH="1" flipV="1">
            <a:off x="1577025" y="3470679"/>
            <a:ext cx="1217555" cy="808644"/>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0B02B4D-A19D-06C9-8F2A-CA458938F6FE}"/>
              </a:ext>
            </a:extLst>
          </p:cNvPr>
          <p:cNvSpPr txBox="1"/>
          <p:nvPr/>
        </p:nvSpPr>
        <p:spPr>
          <a:xfrm>
            <a:off x="3197972" y="3027949"/>
            <a:ext cx="958917" cy="246221"/>
          </a:xfrm>
          <a:prstGeom prst="rect">
            <a:avLst/>
          </a:prstGeom>
          <a:noFill/>
        </p:spPr>
        <p:txBody>
          <a:bodyPr wrap="none" rtlCol="0">
            <a:spAutoFit/>
          </a:bodyPr>
          <a:lstStyle/>
          <a:p>
            <a:r>
              <a:rPr lang="en-US" sz="1000" b="1" dirty="0"/>
              <a:t>SpEnv EDRs</a:t>
            </a:r>
          </a:p>
        </p:txBody>
      </p:sp>
      <p:pic>
        <p:nvPicPr>
          <p:cNvPr id="12" name="Picture 11">
            <a:extLst>
              <a:ext uri="{FF2B5EF4-FFF2-40B4-BE49-F238E27FC236}">
                <a16:creationId xmlns:a16="http://schemas.microsoft.com/office/drawing/2014/main" id="{A2B330CB-D41B-AAE9-B483-AADEA4B3F1F3}"/>
              </a:ext>
            </a:extLst>
          </p:cNvPr>
          <p:cNvPicPr>
            <a:picLocks noChangeAspect="1"/>
          </p:cNvPicPr>
          <p:nvPr/>
        </p:nvPicPr>
        <p:blipFill>
          <a:blip r:embed="rId2"/>
          <a:stretch>
            <a:fillRect/>
          </a:stretch>
        </p:blipFill>
        <p:spPr>
          <a:xfrm>
            <a:off x="9959964" y="5879191"/>
            <a:ext cx="914400" cy="918700"/>
          </a:xfrm>
          <a:prstGeom prst="rect">
            <a:avLst/>
          </a:prstGeom>
        </p:spPr>
      </p:pic>
      <p:sp>
        <p:nvSpPr>
          <p:cNvPr id="13" name="TextBox 12">
            <a:extLst>
              <a:ext uri="{FF2B5EF4-FFF2-40B4-BE49-F238E27FC236}">
                <a16:creationId xmlns:a16="http://schemas.microsoft.com/office/drawing/2014/main" id="{2E07B167-0922-6A5B-EC17-3535F3FD073A}"/>
              </a:ext>
            </a:extLst>
          </p:cNvPr>
          <p:cNvSpPr txBox="1"/>
          <p:nvPr/>
        </p:nvSpPr>
        <p:spPr>
          <a:xfrm>
            <a:off x="1705831" y="6157785"/>
            <a:ext cx="321130" cy="246221"/>
          </a:xfrm>
          <a:prstGeom prst="rect">
            <a:avLst/>
          </a:prstGeom>
          <a:solidFill>
            <a:srgbClr val="FFC000"/>
          </a:solidFill>
          <a:effectLst>
            <a:glow rad="63500">
              <a:schemeClr val="accent1">
                <a:satMod val="175000"/>
                <a:alpha val="40000"/>
              </a:schemeClr>
            </a:glow>
          </a:effectLst>
        </p:spPr>
        <p:txBody>
          <a:bodyPr wrap="square" rtlCol="0">
            <a:spAutoFit/>
          </a:bodyPr>
          <a:lstStyle/>
          <a:p>
            <a:pPr algn="ctr"/>
            <a:endParaRPr lang="en-US" sz="1000" dirty="0"/>
          </a:p>
        </p:txBody>
      </p:sp>
      <p:sp>
        <p:nvSpPr>
          <p:cNvPr id="14" name="TextBox 13">
            <a:extLst>
              <a:ext uri="{FF2B5EF4-FFF2-40B4-BE49-F238E27FC236}">
                <a16:creationId xmlns:a16="http://schemas.microsoft.com/office/drawing/2014/main" id="{BA091609-412A-D411-0148-3BECE874E79F}"/>
              </a:ext>
            </a:extLst>
          </p:cNvPr>
          <p:cNvSpPr txBox="1"/>
          <p:nvPr/>
        </p:nvSpPr>
        <p:spPr>
          <a:xfrm>
            <a:off x="2043289" y="6005384"/>
            <a:ext cx="1478290" cy="523220"/>
          </a:xfrm>
          <a:prstGeom prst="rect">
            <a:avLst/>
          </a:prstGeom>
          <a:noFill/>
        </p:spPr>
        <p:txBody>
          <a:bodyPr wrap="none" rtlCol="0">
            <a:spAutoFit/>
          </a:bodyPr>
          <a:lstStyle/>
          <a:p>
            <a:r>
              <a:rPr lang="en-US" sz="1400" dirty="0"/>
              <a:t>SET4D</a:t>
            </a:r>
            <a:br>
              <a:rPr lang="en-US" sz="1400" dirty="0"/>
            </a:br>
            <a:r>
              <a:rPr lang="en-US" sz="1400" dirty="0"/>
              <a:t>Model/Algorithm</a:t>
            </a:r>
          </a:p>
        </p:txBody>
      </p:sp>
      <p:sp>
        <p:nvSpPr>
          <p:cNvPr id="15" name="TextBox 14">
            <a:extLst>
              <a:ext uri="{FF2B5EF4-FFF2-40B4-BE49-F238E27FC236}">
                <a16:creationId xmlns:a16="http://schemas.microsoft.com/office/drawing/2014/main" id="{6C847B84-88ED-373B-F725-24549E92226A}"/>
              </a:ext>
            </a:extLst>
          </p:cNvPr>
          <p:cNvSpPr txBox="1"/>
          <p:nvPr/>
        </p:nvSpPr>
        <p:spPr>
          <a:xfrm>
            <a:off x="8729890" y="5994206"/>
            <a:ext cx="801823" cy="307777"/>
          </a:xfrm>
          <a:prstGeom prst="rect">
            <a:avLst/>
          </a:prstGeom>
          <a:noFill/>
        </p:spPr>
        <p:txBody>
          <a:bodyPr wrap="none" rtlCol="0">
            <a:spAutoFit/>
          </a:bodyPr>
          <a:lstStyle/>
          <a:p>
            <a:r>
              <a:rPr lang="en-US" sz="1400" dirty="0"/>
              <a:t>Product</a:t>
            </a:r>
          </a:p>
        </p:txBody>
      </p:sp>
      <p:sp>
        <p:nvSpPr>
          <p:cNvPr id="16" name="TextBox 15">
            <a:extLst>
              <a:ext uri="{FF2B5EF4-FFF2-40B4-BE49-F238E27FC236}">
                <a16:creationId xmlns:a16="http://schemas.microsoft.com/office/drawing/2014/main" id="{1D14B8F9-D7C0-EBF1-B065-AECAD53726FB}"/>
              </a:ext>
            </a:extLst>
          </p:cNvPr>
          <p:cNvSpPr txBox="1"/>
          <p:nvPr/>
        </p:nvSpPr>
        <p:spPr>
          <a:xfrm>
            <a:off x="7858673" y="6286575"/>
            <a:ext cx="1455848" cy="215444"/>
          </a:xfrm>
          <a:prstGeom prst="rect">
            <a:avLst/>
          </a:prstGeom>
          <a:noFill/>
        </p:spPr>
        <p:txBody>
          <a:bodyPr wrap="none" rtlCol="0">
            <a:spAutoFit/>
          </a:bodyPr>
          <a:lstStyle/>
          <a:p>
            <a:r>
              <a:rPr lang="en-US" sz="800" dirty="0">
                <a:solidFill>
                  <a:srgbClr val="FF0000"/>
                </a:solidFill>
              </a:rPr>
              <a:t>SIPRNET	 </a:t>
            </a:r>
            <a:r>
              <a:rPr lang="en-US" sz="800" dirty="0">
                <a:solidFill>
                  <a:srgbClr val="FFC000"/>
                </a:solidFill>
              </a:rPr>
              <a:t>JWICS</a:t>
            </a:r>
          </a:p>
        </p:txBody>
      </p:sp>
      <p:sp>
        <p:nvSpPr>
          <p:cNvPr id="17" name="TextBox 16">
            <a:extLst>
              <a:ext uri="{FF2B5EF4-FFF2-40B4-BE49-F238E27FC236}">
                <a16:creationId xmlns:a16="http://schemas.microsoft.com/office/drawing/2014/main" id="{33C5402D-0F73-A630-C979-2FDB515FB693}"/>
              </a:ext>
            </a:extLst>
          </p:cNvPr>
          <p:cNvSpPr txBox="1"/>
          <p:nvPr/>
        </p:nvSpPr>
        <p:spPr>
          <a:xfrm>
            <a:off x="8083912" y="5849288"/>
            <a:ext cx="635110" cy="215444"/>
          </a:xfrm>
          <a:prstGeom prst="rect">
            <a:avLst/>
          </a:prstGeom>
          <a:noFill/>
        </p:spPr>
        <p:txBody>
          <a:bodyPr wrap="none" rtlCol="0">
            <a:spAutoFit/>
          </a:bodyPr>
          <a:lstStyle/>
          <a:p>
            <a:r>
              <a:rPr lang="en-US" sz="800" dirty="0">
                <a:solidFill>
                  <a:srgbClr val="00B050"/>
                </a:solidFill>
              </a:rPr>
              <a:t>NIPRNET</a:t>
            </a:r>
          </a:p>
        </p:txBody>
      </p:sp>
      <p:grpSp>
        <p:nvGrpSpPr>
          <p:cNvPr id="18" name="Group 17">
            <a:extLst>
              <a:ext uri="{FF2B5EF4-FFF2-40B4-BE49-F238E27FC236}">
                <a16:creationId xmlns:a16="http://schemas.microsoft.com/office/drawing/2014/main" id="{1C19F679-FCF5-9606-2318-7B776489A234}"/>
              </a:ext>
            </a:extLst>
          </p:cNvPr>
          <p:cNvGrpSpPr/>
          <p:nvPr/>
        </p:nvGrpSpPr>
        <p:grpSpPr>
          <a:xfrm>
            <a:off x="8380558" y="6056301"/>
            <a:ext cx="425527" cy="347704"/>
            <a:chOff x="7952085" y="6328053"/>
            <a:chExt cx="425527" cy="347704"/>
          </a:xfrm>
        </p:grpSpPr>
        <p:sp>
          <p:nvSpPr>
            <p:cNvPr id="19" name="TextBox 18">
              <a:extLst>
                <a:ext uri="{FF2B5EF4-FFF2-40B4-BE49-F238E27FC236}">
                  <a16:creationId xmlns:a16="http://schemas.microsoft.com/office/drawing/2014/main" id="{08C6D4F9-A956-8911-251F-ACE455EA3185}"/>
                </a:ext>
              </a:extLst>
            </p:cNvPr>
            <p:cNvSpPr txBox="1"/>
            <p:nvPr/>
          </p:nvSpPr>
          <p:spPr>
            <a:xfrm>
              <a:off x="7952085" y="6328053"/>
              <a:ext cx="349331" cy="261610"/>
            </a:xfrm>
            <a:prstGeom prst="rect">
              <a:avLst/>
            </a:prstGeom>
            <a:noFill/>
            <a:ln w="19050">
              <a:solidFill>
                <a:srgbClr val="00B050"/>
              </a:solidFill>
            </a:ln>
          </p:spPr>
          <p:txBody>
            <a:bodyPr wrap="square" rtlCol="0">
              <a:spAutoFit/>
            </a:bodyPr>
            <a:lstStyle/>
            <a:p>
              <a:pPr algn="ctr"/>
              <a:endParaRPr lang="en-US" sz="1100" dirty="0"/>
            </a:p>
          </p:txBody>
        </p:sp>
        <p:sp>
          <p:nvSpPr>
            <p:cNvPr id="20" name="TextBox 19">
              <a:extLst>
                <a:ext uri="{FF2B5EF4-FFF2-40B4-BE49-F238E27FC236}">
                  <a16:creationId xmlns:a16="http://schemas.microsoft.com/office/drawing/2014/main" id="{EBBB05C4-6573-DB2E-363F-29741DECD9B3}"/>
                </a:ext>
              </a:extLst>
            </p:cNvPr>
            <p:cNvSpPr txBox="1"/>
            <p:nvPr/>
          </p:nvSpPr>
          <p:spPr>
            <a:xfrm>
              <a:off x="7990183" y="6371100"/>
              <a:ext cx="349331" cy="261610"/>
            </a:xfrm>
            <a:prstGeom prst="rect">
              <a:avLst/>
            </a:prstGeom>
            <a:noFill/>
            <a:ln w="19050">
              <a:solidFill>
                <a:srgbClr val="FF0000"/>
              </a:solidFill>
            </a:ln>
          </p:spPr>
          <p:txBody>
            <a:bodyPr wrap="square" rtlCol="0">
              <a:spAutoFit/>
            </a:bodyPr>
            <a:lstStyle/>
            <a:p>
              <a:pPr algn="ctr"/>
              <a:endParaRPr lang="en-US" sz="1100" dirty="0"/>
            </a:p>
          </p:txBody>
        </p:sp>
        <p:sp>
          <p:nvSpPr>
            <p:cNvPr id="21" name="TextBox 20">
              <a:extLst>
                <a:ext uri="{FF2B5EF4-FFF2-40B4-BE49-F238E27FC236}">
                  <a16:creationId xmlns:a16="http://schemas.microsoft.com/office/drawing/2014/main" id="{56F6C92D-5EA9-B454-58C4-D50743EAC598}"/>
                </a:ext>
              </a:extLst>
            </p:cNvPr>
            <p:cNvSpPr txBox="1"/>
            <p:nvPr/>
          </p:nvSpPr>
          <p:spPr>
            <a:xfrm>
              <a:off x="8028281" y="6414147"/>
              <a:ext cx="349331" cy="261610"/>
            </a:xfrm>
            <a:prstGeom prst="rect">
              <a:avLst/>
            </a:prstGeom>
            <a:noFill/>
            <a:ln w="19050">
              <a:solidFill>
                <a:srgbClr val="FFC000"/>
              </a:solidFill>
            </a:ln>
          </p:spPr>
          <p:txBody>
            <a:bodyPr wrap="square" rtlCol="0">
              <a:spAutoFit/>
            </a:bodyPr>
            <a:lstStyle/>
            <a:p>
              <a:pPr algn="ctr"/>
              <a:endParaRPr lang="en-US" sz="1100" dirty="0"/>
            </a:p>
          </p:txBody>
        </p:sp>
      </p:grpSp>
      <p:sp>
        <p:nvSpPr>
          <p:cNvPr id="22" name="TextBox 21">
            <a:extLst>
              <a:ext uri="{FF2B5EF4-FFF2-40B4-BE49-F238E27FC236}">
                <a16:creationId xmlns:a16="http://schemas.microsoft.com/office/drawing/2014/main" id="{2D650DFD-9EC7-0676-1E81-4FDA2480412D}"/>
              </a:ext>
            </a:extLst>
          </p:cNvPr>
          <p:cNvSpPr txBox="1"/>
          <p:nvPr/>
        </p:nvSpPr>
        <p:spPr>
          <a:xfrm>
            <a:off x="3853195" y="6157785"/>
            <a:ext cx="321130" cy="246221"/>
          </a:xfrm>
          <a:prstGeom prst="rect">
            <a:avLst/>
          </a:prstGeom>
          <a:solidFill>
            <a:schemeClr val="accent6">
              <a:lumMod val="40000"/>
              <a:lumOff val="60000"/>
            </a:schemeClr>
          </a:solidFill>
          <a:effectLst>
            <a:glow rad="63500">
              <a:schemeClr val="accent2">
                <a:satMod val="175000"/>
                <a:alpha val="40000"/>
              </a:schemeClr>
            </a:glow>
          </a:effectLst>
        </p:spPr>
        <p:txBody>
          <a:bodyPr wrap="square" rtlCol="0">
            <a:spAutoFit/>
          </a:bodyPr>
          <a:lstStyle/>
          <a:p>
            <a:pPr algn="ctr"/>
            <a:endParaRPr lang="en-US" sz="1000" dirty="0"/>
          </a:p>
        </p:txBody>
      </p:sp>
      <p:sp>
        <p:nvSpPr>
          <p:cNvPr id="23" name="TextBox 22">
            <a:extLst>
              <a:ext uri="{FF2B5EF4-FFF2-40B4-BE49-F238E27FC236}">
                <a16:creationId xmlns:a16="http://schemas.microsoft.com/office/drawing/2014/main" id="{82EA22FE-568F-0490-79B7-C6BC2670D059}"/>
              </a:ext>
            </a:extLst>
          </p:cNvPr>
          <p:cNvSpPr txBox="1"/>
          <p:nvPr/>
        </p:nvSpPr>
        <p:spPr>
          <a:xfrm>
            <a:off x="4209704" y="6031363"/>
            <a:ext cx="1249060" cy="523220"/>
          </a:xfrm>
          <a:prstGeom prst="rect">
            <a:avLst/>
          </a:prstGeom>
          <a:noFill/>
        </p:spPr>
        <p:txBody>
          <a:bodyPr wrap="none" rtlCol="0">
            <a:spAutoFit/>
          </a:bodyPr>
          <a:lstStyle/>
          <a:p>
            <a:r>
              <a:rPr lang="en-US" sz="1400" dirty="0"/>
              <a:t>SET4D</a:t>
            </a:r>
            <a:br>
              <a:rPr lang="en-US" sz="1400" dirty="0"/>
            </a:br>
            <a:r>
              <a:rPr lang="en-US" sz="1400" dirty="0"/>
              <a:t>Micro-service</a:t>
            </a:r>
          </a:p>
        </p:txBody>
      </p:sp>
      <p:sp>
        <p:nvSpPr>
          <p:cNvPr id="24" name="Flowchart: Magnetic Disk 23">
            <a:extLst>
              <a:ext uri="{FF2B5EF4-FFF2-40B4-BE49-F238E27FC236}">
                <a16:creationId xmlns:a16="http://schemas.microsoft.com/office/drawing/2014/main" id="{A6FB5211-8E14-98E6-AE02-EF325BF8CA03}"/>
              </a:ext>
            </a:extLst>
          </p:cNvPr>
          <p:cNvSpPr/>
          <p:nvPr/>
        </p:nvSpPr>
        <p:spPr>
          <a:xfrm>
            <a:off x="5843752" y="6129685"/>
            <a:ext cx="365760" cy="274320"/>
          </a:xfrm>
          <a:prstGeom prst="flowChartMagneticDisk">
            <a:avLst/>
          </a:prstGeom>
          <a:solidFill>
            <a:schemeClr val="bg1">
              <a:lumMod val="7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25" name="TextBox 24">
            <a:extLst>
              <a:ext uri="{FF2B5EF4-FFF2-40B4-BE49-F238E27FC236}">
                <a16:creationId xmlns:a16="http://schemas.microsoft.com/office/drawing/2014/main" id="{7087224E-BF45-0A26-55E5-CD654980C150}"/>
              </a:ext>
            </a:extLst>
          </p:cNvPr>
          <p:cNvSpPr txBox="1"/>
          <p:nvPr/>
        </p:nvSpPr>
        <p:spPr>
          <a:xfrm>
            <a:off x="6324938" y="5997400"/>
            <a:ext cx="1172116" cy="523220"/>
          </a:xfrm>
          <a:prstGeom prst="rect">
            <a:avLst/>
          </a:prstGeom>
          <a:noFill/>
        </p:spPr>
        <p:txBody>
          <a:bodyPr wrap="none" rtlCol="0">
            <a:spAutoFit/>
          </a:bodyPr>
          <a:lstStyle/>
          <a:p>
            <a:r>
              <a:rPr lang="en-US" sz="1400" dirty="0"/>
              <a:t>SET4D/UDL</a:t>
            </a:r>
            <a:br>
              <a:rPr lang="en-US" sz="1400" dirty="0"/>
            </a:br>
            <a:r>
              <a:rPr lang="en-US" sz="1400" dirty="0"/>
              <a:t>Storage</a:t>
            </a:r>
          </a:p>
        </p:txBody>
      </p:sp>
      <p:pic>
        <p:nvPicPr>
          <p:cNvPr id="26" name="Picture 25">
            <a:hlinkClick r:id="" action="ppaction://noaction"/>
            <a:extLst>
              <a:ext uri="{FF2B5EF4-FFF2-40B4-BE49-F238E27FC236}">
                <a16:creationId xmlns:a16="http://schemas.microsoft.com/office/drawing/2014/main" id="{25DABBB9-F567-1398-BCD8-C63A5B8786A5}"/>
              </a:ext>
            </a:extLst>
          </p:cNvPr>
          <p:cNvPicPr>
            <a:picLocks noChangeAspect="1"/>
          </p:cNvPicPr>
          <p:nvPr/>
        </p:nvPicPr>
        <p:blipFill>
          <a:blip r:embed="rId3"/>
          <a:srcRect/>
          <a:stretch/>
        </p:blipFill>
        <p:spPr>
          <a:xfrm>
            <a:off x="1917252" y="4781351"/>
            <a:ext cx="724237" cy="546146"/>
          </a:xfrm>
          <a:prstGeom prst="rect">
            <a:avLst/>
          </a:prstGeom>
        </p:spPr>
      </p:pic>
      <p:grpSp>
        <p:nvGrpSpPr>
          <p:cNvPr id="27" name="Group 26">
            <a:extLst>
              <a:ext uri="{FF2B5EF4-FFF2-40B4-BE49-F238E27FC236}">
                <a16:creationId xmlns:a16="http://schemas.microsoft.com/office/drawing/2014/main" id="{CE328F1B-2D5E-5B65-35F4-6E2EBAABEA5D}"/>
              </a:ext>
            </a:extLst>
          </p:cNvPr>
          <p:cNvGrpSpPr/>
          <p:nvPr/>
        </p:nvGrpSpPr>
        <p:grpSpPr>
          <a:xfrm>
            <a:off x="1711573" y="1509455"/>
            <a:ext cx="1055352" cy="619187"/>
            <a:chOff x="4847608" y="1244760"/>
            <a:chExt cx="1055352" cy="619187"/>
          </a:xfrm>
        </p:grpSpPr>
        <p:pic>
          <p:nvPicPr>
            <p:cNvPr id="28" name="Picture 27">
              <a:hlinkClick r:id="" action="ppaction://noaction"/>
              <a:extLst>
                <a:ext uri="{FF2B5EF4-FFF2-40B4-BE49-F238E27FC236}">
                  <a16:creationId xmlns:a16="http://schemas.microsoft.com/office/drawing/2014/main" id="{B4830964-A543-EF89-69DD-CDBD0552F7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631309">
              <a:off x="4988560" y="1244760"/>
              <a:ext cx="914400" cy="453543"/>
            </a:xfrm>
            <a:prstGeom prst="rect">
              <a:avLst/>
            </a:prstGeom>
          </p:spPr>
        </p:pic>
        <p:sp>
          <p:nvSpPr>
            <p:cNvPr id="29" name="TextBox 7">
              <a:extLst>
                <a:ext uri="{FF2B5EF4-FFF2-40B4-BE49-F238E27FC236}">
                  <a16:creationId xmlns:a16="http://schemas.microsoft.com/office/drawing/2014/main" id="{FFAED7F4-4C4E-4242-43DA-733BB4AC7CC2}"/>
                </a:ext>
              </a:extLst>
            </p:cNvPr>
            <p:cNvSpPr txBox="1">
              <a:spLocks noChangeArrowheads="1"/>
            </p:cNvSpPr>
            <p:nvPr/>
          </p:nvSpPr>
          <p:spPr bwMode="auto">
            <a:xfrm>
              <a:off x="4847608" y="1602337"/>
              <a:ext cx="872355" cy="261610"/>
            </a:xfrm>
            <a:prstGeom prst="rect">
              <a:avLst/>
            </a:prstGeom>
            <a:noFill/>
            <a:ln w="9525">
              <a:noFill/>
              <a:miter lim="800000"/>
              <a:headEnd/>
              <a:tailEnd/>
            </a:ln>
          </p:spPr>
          <p:txBody>
            <a:bodyPr wrap="none">
              <a:spAutoFit/>
            </a:bodyPr>
            <a:lstStyle/>
            <a:p>
              <a:pPr algn="ctr"/>
              <a:r>
                <a:rPr lang="en-US" sz="1100" dirty="0"/>
                <a:t>GOES (2x)</a:t>
              </a:r>
            </a:p>
          </p:txBody>
        </p:sp>
      </p:grpSp>
      <p:sp>
        <p:nvSpPr>
          <p:cNvPr id="30" name="TextBox 29">
            <a:extLst>
              <a:ext uri="{FF2B5EF4-FFF2-40B4-BE49-F238E27FC236}">
                <a16:creationId xmlns:a16="http://schemas.microsoft.com/office/drawing/2014/main" id="{B16E0D68-C6ED-D3BB-05BD-901234F25B69}"/>
              </a:ext>
            </a:extLst>
          </p:cNvPr>
          <p:cNvSpPr txBox="1"/>
          <p:nvPr/>
        </p:nvSpPr>
        <p:spPr>
          <a:xfrm>
            <a:off x="1785819" y="1151935"/>
            <a:ext cx="697627" cy="369332"/>
          </a:xfrm>
          <a:prstGeom prst="rect">
            <a:avLst/>
          </a:prstGeom>
          <a:noFill/>
        </p:spPr>
        <p:txBody>
          <a:bodyPr wrap="none" rtlCol="0">
            <a:spAutoFit/>
          </a:bodyPr>
          <a:lstStyle/>
          <a:p>
            <a:r>
              <a:rPr lang="en-US" dirty="0"/>
              <a:t>GEO</a:t>
            </a:r>
          </a:p>
        </p:txBody>
      </p:sp>
      <p:sp>
        <p:nvSpPr>
          <p:cNvPr id="31" name="Oval 30">
            <a:extLst>
              <a:ext uri="{FF2B5EF4-FFF2-40B4-BE49-F238E27FC236}">
                <a16:creationId xmlns:a16="http://schemas.microsoft.com/office/drawing/2014/main" id="{C225374C-DA86-70FB-8515-868DFAE3EE60}"/>
              </a:ext>
            </a:extLst>
          </p:cNvPr>
          <p:cNvSpPr/>
          <p:nvPr/>
        </p:nvSpPr>
        <p:spPr>
          <a:xfrm>
            <a:off x="1963535" y="2140511"/>
            <a:ext cx="45719" cy="45719"/>
          </a:xfrm>
          <a:prstGeom prst="ellipse">
            <a:avLst/>
          </a:prstGeom>
          <a:solidFill>
            <a:srgbClr val="FF0000"/>
          </a:solid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Connector: Elbow 31">
            <a:extLst>
              <a:ext uri="{FF2B5EF4-FFF2-40B4-BE49-F238E27FC236}">
                <a16:creationId xmlns:a16="http://schemas.microsoft.com/office/drawing/2014/main" id="{75E9A02D-82B4-F7A5-D8AB-15B4A9141E99}"/>
              </a:ext>
            </a:extLst>
          </p:cNvPr>
          <p:cNvCxnSpPr>
            <a:cxnSpLocks/>
            <a:stCxn id="31" idx="4"/>
            <a:endCxn id="8" idx="2"/>
          </p:cNvCxnSpPr>
          <p:nvPr/>
        </p:nvCxnSpPr>
        <p:spPr>
          <a:xfrm rot="16200000" flipH="1">
            <a:off x="1748263" y="2424361"/>
            <a:ext cx="1079993" cy="603729"/>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DD285C3D-56B8-6C90-6FF2-0D1C3EB153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99482" y="2075542"/>
            <a:ext cx="1214036" cy="1118246"/>
          </a:xfrm>
          <a:prstGeom prst="rect">
            <a:avLst/>
          </a:prstGeom>
          <a:ln>
            <a:solidFill>
              <a:srgbClr val="00B050"/>
            </a:solidFill>
          </a:ln>
        </p:spPr>
      </p:pic>
      <p:sp>
        <p:nvSpPr>
          <p:cNvPr id="34" name="TextBox 33">
            <a:hlinkClick r:id="" action="ppaction://noaction"/>
            <a:extLst>
              <a:ext uri="{FF2B5EF4-FFF2-40B4-BE49-F238E27FC236}">
                <a16:creationId xmlns:a16="http://schemas.microsoft.com/office/drawing/2014/main" id="{9FC6D441-ED76-2192-CD10-0A36821AB968}"/>
              </a:ext>
            </a:extLst>
          </p:cNvPr>
          <p:cNvSpPr txBox="1"/>
          <p:nvPr/>
        </p:nvSpPr>
        <p:spPr>
          <a:xfrm>
            <a:off x="5134004" y="2922933"/>
            <a:ext cx="1005840" cy="246221"/>
          </a:xfrm>
          <a:prstGeom prst="rect">
            <a:avLst/>
          </a:prstGeom>
          <a:solidFill>
            <a:schemeClr val="accent6">
              <a:lumMod val="40000"/>
              <a:lumOff val="60000"/>
            </a:schemeClr>
          </a:solidFill>
          <a:effectLst>
            <a:glow rad="63500">
              <a:schemeClr val="accent2">
                <a:satMod val="175000"/>
                <a:alpha val="40000"/>
              </a:schemeClr>
            </a:glow>
          </a:effectLst>
        </p:spPr>
        <p:txBody>
          <a:bodyPr wrap="square" rtlCol="0">
            <a:spAutoFit/>
          </a:bodyPr>
          <a:lstStyle/>
          <a:p>
            <a:pPr algn="ctr"/>
            <a:r>
              <a:rPr lang="en-US" sz="1000" dirty="0"/>
              <a:t>GOES </a:t>
            </a:r>
            <a:r>
              <a:rPr lang="en-US" sz="1000" dirty="0" err="1"/>
              <a:t>RadEx</a:t>
            </a:r>
            <a:endParaRPr lang="en-US" sz="1000" dirty="0"/>
          </a:p>
        </p:txBody>
      </p:sp>
      <p:cxnSp>
        <p:nvCxnSpPr>
          <p:cNvPr id="35" name="Connector: Elbow 34">
            <a:extLst>
              <a:ext uri="{FF2B5EF4-FFF2-40B4-BE49-F238E27FC236}">
                <a16:creationId xmlns:a16="http://schemas.microsoft.com/office/drawing/2014/main" id="{F3C578F7-F992-93B4-7570-B749DC51B8D0}"/>
              </a:ext>
            </a:extLst>
          </p:cNvPr>
          <p:cNvCxnSpPr>
            <a:stCxn id="8" idx="4"/>
            <a:endCxn id="34" idx="1"/>
          </p:cNvCxnSpPr>
          <p:nvPr/>
        </p:nvCxnSpPr>
        <p:spPr>
          <a:xfrm flipV="1">
            <a:off x="3230204" y="3046044"/>
            <a:ext cx="1903800" cy="220179"/>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BF03A73E-E316-F9EA-8515-0C0525785C9B}"/>
              </a:ext>
            </a:extLst>
          </p:cNvPr>
          <p:cNvPicPr>
            <a:picLocks noChangeAspect="1"/>
          </p:cNvPicPr>
          <p:nvPr/>
        </p:nvPicPr>
        <p:blipFill rotWithShape="1">
          <a:blip r:embed="rId6"/>
          <a:srcRect r="3328"/>
          <a:stretch/>
        </p:blipFill>
        <p:spPr>
          <a:xfrm>
            <a:off x="7221223" y="3761614"/>
            <a:ext cx="2871683" cy="1173873"/>
          </a:xfrm>
          <a:prstGeom prst="rect">
            <a:avLst/>
          </a:prstGeom>
          <a:ln>
            <a:solidFill>
              <a:schemeClr val="tx1"/>
            </a:solidFill>
          </a:ln>
        </p:spPr>
      </p:pic>
      <p:sp>
        <p:nvSpPr>
          <p:cNvPr id="37" name="TextBox 36">
            <a:extLst>
              <a:ext uri="{FF2B5EF4-FFF2-40B4-BE49-F238E27FC236}">
                <a16:creationId xmlns:a16="http://schemas.microsoft.com/office/drawing/2014/main" id="{EF7250BE-FF05-EB79-88EA-FDF0729E356B}"/>
              </a:ext>
            </a:extLst>
          </p:cNvPr>
          <p:cNvSpPr txBox="1"/>
          <p:nvPr/>
        </p:nvSpPr>
        <p:spPr>
          <a:xfrm>
            <a:off x="2912137" y="4381795"/>
            <a:ext cx="1233030" cy="400110"/>
          </a:xfrm>
          <a:prstGeom prst="rect">
            <a:avLst/>
          </a:prstGeom>
          <a:noFill/>
        </p:spPr>
        <p:txBody>
          <a:bodyPr wrap="none" rtlCol="0">
            <a:spAutoFit/>
          </a:bodyPr>
          <a:lstStyle/>
          <a:p>
            <a:r>
              <a:rPr lang="en-US" sz="1000" b="1" dirty="0"/>
              <a:t>SOON </a:t>
            </a:r>
            <a:br>
              <a:rPr lang="en-US" sz="1000" b="1" dirty="0"/>
            </a:br>
            <a:r>
              <a:rPr lang="en-US" sz="1000" b="1" dirty="0"/>
              <a:t>H-</a:t>
            </a:r>
            <a:r>
              <a:rPr lang="en-US" sz="1000" b="1" dirty="0">
                <a:sym typeface="Symbol" panose="05050102010706020507" pitchFamily="18" charset="2"/>
              </a:rPr>
              <a:t> flare location</a:t>
            </a:r>
            <a:endParaRPr lang="en-US" sz="1000" b="1" dirty="0"/>
          </a:p>
        </p:txBody>
      </p:sp>
      <p:pic>
        <p:nvPicPr>
          <p:cNvPr id="38" name="Picture 37">
            <a:hlinkClick r:id="" action="ppaction://noaction"/>
            <a:extLst>
              <a:ext uri="{FF2B5EF4-FFF2-40B4-BE49-F238E27FC236}">
                <a16:creationId xmlns:a16="http://schemas.microsoft.com/office/drawing/2014/main" id="{F9A473CD-0B46-C7F2-12C6-1A87E219C26C}"/>
              </a:ext>
            </a:extLst>
          </p:cNvPr>
          <p:cNvPicPr>
            <a:picLocks noChangeAspect="1"/>
          </p:cNvPicPr>
          <p:nvPr/>
        </p:nvPicPr>
        <p:blipFill rotWithShape="1">
          <a:blip r:embed="rId7"/>
          <a:srcRect l="8417" t="12531" r="9995" b="13295"/>
          <a:stretch/>
        </p:blipFill>
        <p:spPr>
          <a:xfrm>
            <a:off x="2925052" y="4778857"/>
            <a:ext cx="899802" cy="548640"/>
          </a:xfrm>
          <a:prstGeom prst="rect">
            <a:avLst/>
          </a:prstGeom>
          <a:ln>
            <a:noFill/>
          </a:ln>
        </p:spPr>
      </p:pic>
      <p:sp>
        <p:nvSpPr>
          <p:cNvPr id="39" name="Oval 38">
            <a:extLst>
              <a:ext uri="{FF2B5EF4-FFF2-40B4-BE49-F238E27FC236}">
                <a16:creationId xmlns:a16="http://schemas.microsoft.com/office/drawing/2014/main" id="{49314856-B963-2A8F-4160-13C02D3A558A}"/>
              </a:ext>
            </a:extLst>
          </p:cNvPr>
          <p:cNvSpPr/>
          <p:nvPr/>
        </p:nvSpPr>
        <p:spPr>
          <a:xfrm>
            <a:off x="2930051" y="4483778"/>
            <a:ext cx="45719" cy="45719"/>
          </a:xfrm>
          <a:prstGeom prst="ellipse">
            <a:avLst/>
          </a:prstGeom>
          <a:solidFill>
            <a:srgbClr val="FF0000"/>
          </a:solid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hlinkClick r:id="" action="ppaction://noaction"/>
            <a:extLst>
              <a:ext uri="{FF2B5EF4-FFF2-40B4-BE49-F238E27FC236}">
                <a16:creationId xmlns:a16="http://schemas.microsoft.com/office/drawing/2014/main" id="{CA7531E2-0880-C93C-E267-A520B5267B9F}"/>
              </a:ext>
            </a:extLst>
          </p:cNvPr>
          <p:cNvPicPr>
            <a:picLocks noChangeAspect="1"/>
          </p:cNvPicPr>
          <p:nvPr/>
        </p:nvPicPr>
        <p:blipFill rotWithShape="1">
          <a:blip r:embed="rId8"/>
          <a:srcRect t="136" b="136"/>
          <a:stretch/>
        </p:blipFill>
        <p:spPr>
          <a:xfrm>
            <a:off x="2910164" y="5364683"/>
            <a:ext cx="918958" cy="457200"/>
          </a:xfrm>
          <a:prstGeom prst="rect">
            <a:avLst/>
          </a:prstGeom>
          <a:ln>
            <a:solidFill>
              <a:schemeClr val="tx1"/>
            </a:solidFill>
          </a:ln>
        </p:spPr>
      </p:pic>
      <p:pic>
        <p:nvPicPr>
          <p:cNvPr id="41" name="Picture 40" descr="Shape, logo, company name&#10;&#10;Description automatically generated with medium confidence">
            <a:extLst>
              <a:ext uri="{FF2B5EF4-FFF2-40B4-BE49-F238E27FC236}">
                <a16:creationId xmlns:a16="http://schemas.microsoft.com/office/drawing/2014/main" id="{D033D58B-0144-987B-279A-93524B0F878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807180" y="4647834"/>
            <a:ext cx="365760" cy="365760"/>
          </a:xfrm>
          <a:prstGeom prst="rect">
            <a:avLst/>
          </a:prstGeom>
        </p:spPr>
      </p:pic>
      <p:cxnSp>
        <p:nvCxnSpPr>
          <p:cNvPr id="42" name="Connector: Elbow 41">
            <a:extLst>
              <a:ext uri="{FF2B5EF4-FFF2-40B4-BE49-F238E27FC236}">
                <a16:creationId xmlns:a16="http://schemas.microsoft.com/office/drawing/2014/main" id="{ADB3A1FB-ACA5-2D3C-9EDE-64FC6781C712}"/>
              </a:ext>
            </a:extLst>
          </p:cNvPr>
          <p:cNvCxnSpPr>
            <a:stCxn id="39" idx="0"/>
          </p:cNvCxnSpPr>
          <p:nvPr/>
        </p:nvCxnSpPr>
        <p:spPr>
          <a:xfrm rot="16200000" flipV="1">
            <a:off x="2305286" y="3836152"/>
            <a:ext cx="123821" cy="1171431"/>
          </a:xfrm>
          <a:prstGeom prst="bentConnector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4DE39AAD-E642-A94F-5622-60C5F6B5D15F}"/>
              </a:ext>
            </a:extLst>
          </p:cNvPr>
          <p:cNvCxnSpPr>
            <a:cxnSpLocks/>
            <a:stCxn id="8" idx="4"/>
            <a:endCxn id="52" idx="1"/>
          </p:cNvCxnSpPr>
          <p:nvPr/>
        </p:nvCxnSpPr>
        <p:spPr>
          <a:xfrm>
            <a:off x="3230204" y="3266223"/>
            <a:ext cx="1903800" cy="562530"/>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95D78D70-F77F-C80C-33E0-5BBBA6F65CE4}"/>
              </a:ext>
            </a:extLst>
          </p:cNvPr>
          <p:cNvCxnSpPr>
            <a:cxnSpLocks/>
            <a:stCxn id="34" idx="3"/>
            <a:endCxn id="36" idx="1"/>
          </p:cNvCxnSpPr>
          <p:nvPr/>
        </p:nvCxnSpPr>
        <p:spPr>
          <a:xfrm>
            <a:off x="6139844" y="3046044"/>
            <a:ext cx="1081379" cy="1302507"/>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Connector: Elbow 44">
            <a:extLst>
              <a:ext uri="{FF2B5EF4-FFF2-40B4-BE49-F238E27FC236}">
                <a16:creationId xmlns:a16="http://schemas.microsoft.com/office/drawing/2014/main" id="{C1E4922F-0B2C-E43A-1449-35EC4D0EA841}"/>
              </a:ext>
            </a:extLst>
          </p:cNvPr>
          <p:cNvCxnSpPr>
            <a:cxnSpLocks/>
            <a:stCxn id="52" idx="3"/>
            <a:endCxn id="36" idx="1"/>
          </p:cNvCxnSpPr>
          <p:nvPr/>
        </p:nvCxnSpPr>
        <p:spPr>
          <a:xfrm>
            <a:off x="6139844" y="3828753"/>
            <a:ext cx="1081379" cy="519798"/>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F1BEA03D-8DB7-3F2D-E8AE-D6A1F3C15E3C}"/>
              </a:ext>
            </a:extLst>
          </p:cNvPr>
          <p:cNvSpPr txBox="1"/>
          <p:nvPr/>
        </p:nvSpPr>
        <p:spPr>
          <a:xfrm>
            <a:off x="7737943" y="1810761"/>
            <a:ext cx="1939955" cy="276999"/>
          </a:xfrm>
          <a:prstGeom prst="rect">
            <a:avLst/>
          </a:prstGeom>
          <a:noFill/>
        </p:spPr>
        <p:txBody>
          <a:bodyPr wrap="none" rtlCol="0">
            <a:spAutoFit/>
          </a:bodyPr>
          <a:lstStyle/>
          <a:p>
            <a:r>
              <a:rPr lang="en-US" sz="1200" dirty="0"/>
              <a:t>Radiation Exposure Maps</a:t>
            </a:r>
          </a:p>
        </p:txBody>
      </p:sp>
      <p:sp>
        <p:nvSpPr>
          <p:cNvPr id="47" name="TextBox 46">
            <a:extLst>
              <a:ext uri="{FF2B5EF4-FFF2-40B4-BE49-F238E27FC236}">
                <a16:creationId xmlns:a16="http://schemas.microsoft.com/office/drawing/2014/main" id="{C1373D65-BD54-F445-4DCF-B02AE38D9885}"/>
              </a:ext>
            </a:extLst>
          </p:cNvPr>
          <p:cNvSpPr txBox="1"/>
          <p:nvPr/>
        </p:nvSpPr>
        <p:spPr>
          <a:xfrm>
            <a:off x="7615643" y="3459750"/>
            <a:ext cx="2206758" cy="276999"/>
          </a:xfrm>
          <a:prstGeom prst="rect">
            <a:avLst/>
          </a:prstGeom>
          <a:noFill/>
        </p:spPr>
        <p:txBody>
          <a:bodyPr wrap="none" rtlCol="0">
            <a:spAutoFit/>
          </a:bodyPr>
          <a:lstStyle/>
          <a:p>
            <a:r>
              <a:rPr lang="en-US" sz="1200" dirty="0"/>
              <a:t>Radiation Exposure Warnings</a:t>
            </a:r>
          </a:p>
        </p:txBody>
      </p:sp>
      <p:pic>
        <p:nvPicPr>
          <p:cNvPr id="48" name="Picture 47">
            <a:extLst>
              <a:ext uri="{FF2B5EF4-FFF2-40B4-BE49-F238E27FC236}">
                <a16:creationId xmlns:a16="http://schemas.microsoft.com/office/drawing/2014/main" id="{C2F61350-C274-72BA-28F7-568093746D01}"/>
              </a:ext>
            </a:extLst>
          </p:cNvPr>
          <p:cNvPicPr>
            <a:picLocks noChangeAspect="1"/>
          </p:cNvPicPr>
          <p:nvPr/>
        </p:nvPicPr>
        <p:blipFill>
          <a:blip r:embed="rId10"/>
          <a:stretch>
            <a:fillRect/>
          </a:stretch>
        </p:blipFill>
        <p:spPr>
          <a:xfrm>
            <a:off x="1354165" y="4726228"/>
            <a:ext cx="717473" cy="589647"/>
          </a:xfrm>
          <a:prstGeom prst="rect">
            <a:avLst/>
          </a:prstGeom>
        </p:spPr>
      </p:pic>
      <p:pic>
        <p:nvPicPr>
          <p:cNvPr id="49" name="Picture 48">
            <a:hlinkClick r:id="" action="ppaction://noaction"/>
            <a:extLst>
              <a:ext uri="{FF2B5EF4-FFF2-40B4-BE49-F238E27FC236}">
                <a16:creationId xmlns:a16="http://schemas.microsoft.com/office/drawing/2014/main" id="{4EC858C8-5C9B-CE87-062E-867490845EFE}"/>
              </a:ext>
            </a:extLst>
          </p:cNvPr>
          <p:cNvPicPr>
            <a:picLocks noChangeAspect="1"/>
          </p:cNvPicPr>
          <p:nvPr/>
        </p:nvPicPr>
        <p:blipFill rotWithShape="1">
          <a:blip r:embed="rId11"/>
          <a:srcRect t="8792" b="8792"/>
          <a:stretch/>
        </p:blipFill>
        <p:spPr>
          <a:xfrm>
            <a:off x="1804338" y="5371967"/>
            <a:ext cx="918958" cy="457200"/>
          </a:xfrm>
          <a:prstGeom prst="rect">
            <a:avLst/>
          </a:prstGeom>
          <a:ln>
            <a:solidFill>
              <a:schemeClr val="tx1"/>
            </a:solidFill>
          </a:ln>
        </p:spPr>
      </p:pic>
      <p:sp>
        <p:nvSpPr>
          <p:cNvPr id="50" name="TextBox 49">
            <a:extLst>
              <a:ext uri="{FF2B5EF4-FFF2-40B4-BE49-F238E27FC236}">
                <a16:creationId xmlns:a16="http://schemas.microsoft.com/office/drawing/2014/main" id="{577AF566-C64A-A60F-C52C-B10352A77859}"/>
              </a:ext>
            </a:extLst>
          </p:cNvPr>
          <p:cNvSpPr txBox="1"/>
          <p:nvPr/>
        </p:nvSpPr>
        <p:spPr>
          <a:xfrm>
            <a:off x="1774836" y="5554852"/>
            <a:ext cx="346570" cy="276999"/>
          </a:xfrm>
          <a:prstGeom prst="rect">
            <a:avLst/>
          </a:prstGeom>
          <a:noFill/>
        </p:spPr>
        <p:txBody>
          <a:bodyPr wrap="none" rtlCol="0">
            <a:spAutoFit/>
          </a:bodyPr>
          <a:lstStyle/>
          <a:p>
            <a:r>
              <a:rPr lang="en-US" sz="1200" dirty="0"/>
              <a:t>2x</a:t>
            </a:r>
          </a:p>
        </p:txBody>
      </p:sp>
      <p:sp>
        <p:nvSpPr>
          <p:cNvPr id="51" name="TextBox 50">
            <a:extLst>
              <a:ext uri="{FF2B5EF4-FFF2-40B4-BE49-F238E27FC236}">
                <a16:creationId xmlns:a16="http://schemas.microsoft.com/office/drawing/2014/main" id="{ED7653D9-AF79-3B07-70DC-9E14EBDEDFC1}"/>
              </a:ext>
            </a:extLst>
          </p:cNvPr>
          <p:cNvSpPr txBox="1"/>
          <p:nvPr/>
        </p:nvSpPr>
        <p:spPr>
          <a:xfrm>
            <a:off x="2851401" y="5553530"/>
            <a:ext cx="346570" cy="276999"/>
          </a:xfrm>
          <a:prstGeom prst="rect">
            <a:avLst/>
          </a:prstGeom>
          <a:noFill/>
        </p:spPr>
        <p:txBody>
          <a:bodyPr wrap="none" rtlCol="0">
            <a:spAutoFit/>
          </a:bodyPr>
          <a:lstStyle/>
          <a:p>
            <a:r>
              <a:rPr lang="en-US" sz="1200" dirty="0"/>
              <a:t>3x</a:t>
            </a:r>
          </a:p>
        </p:txBody>
      </p:sp>
      <p:sp>
        <p:nvSpPr>
          <p:cNvPr id="52" name="TextBox 51">
            <a:hlinkClick r:id="" action="ppaction://noaction"/>
            <a:extLst>
              <a:ext uri="{FF2B5EF4-FFF2-40B4-BE49-F238E27FC236}">
                <a16:creationId xmlns:a16="http://schemas.microsoft.com/office/drawing/2014/main" id="{E0233EBD-BC51-B302-D7F2-79E4F6235D56}"/>
              </a:ext>
            </a:extLst>
          </p:cNvPr>
          <p:cNvSpPr txBox="1"/>
          <p:nvPr/>
        </p:nvSpPr>
        <p:spPr>
          <a:xfrm>
            <a:off x="5134004" y="3628698"/>
            <a:ext cx="1005840" cy="400110"/>
          </a:xfrm>
          <a:prstGeom prst="rect">
            <a:avLst/>
          </a:prstGeom>
          <a:solidFill>
            <a:srgbClr val="FFC000"/>
          </a:solidFill>
          <a:effectLst>
            <a:glow rad="63500">
              <a:schemeClr val="accent1">
                <a:satMod val="175000"/>
                <a:alpha val="40000"/>
              </a:schemeClr>
            </a:glow>
          </a:effectLst>
        </p:spPr>
        <p:txBody>
          <a:bodyPr wrap="square" rtlCol="0">
            <a:spAutoFit/>
          </a:bodyPr>
          <a:lstStyle/>
          <a:p>
            <a:pPr algn="ctr"/>
            <a:r>
              <a:rPr lang="en-US" sz="1000" dirty="0"/>
              <a:t>SEP Forecast System (SFS)</a:t>
            </a:r>
          </a:p>
        </p:txBody>
      </p:sp>
      <p:pic>
        <p:nvPicPr>
          <p:cNvPr id="53" name="Picture 52">
            <a:extLst>
              <a:ext uri="{FF2B5EF4-FFF2-40B4-BE49-F238E27FC236}">
                <a16:creationId xmlns:a16="http://schemas.microsoft.com/office/drawing/2014/main" id="{8FA361E0-3FD1-09EF-25C6-F0D6545B39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92595" y="5053177"/>
            <a:ext cx="741409" cy="682910"/>
          </a:xfrm>
          <a:prstGeom prst="rect">
            <a:avLst/>
          </a:prstGeom>
        </p:spPr>
      </p:pic>
      <p:pic>
        <p:nvPicPr>
          <p:cNvPr id="54" name="Picture 53">
            <a:extLst>
              <a:ext uri="{FF2B5EF4-FFF2-40B4-BE49-F238E27FC236}">
                <a16:creationId xmlns:a16="http://schemas.microsoft.com/office/drawing/2014/main" id="{911D87F6-577D-A682-6ECA-AA6F4FF77264}"/>
              </a:ext>
            </a:extLst>
          </p:cNvPr>
          <p:cNvPicPr>
            <a:picLocks noChangeAspect="1"/>
          </p:cNvPicPr>
          <p:nvPr/>
        </p:nvPicPr>
        <p:blipFill>
          <a:blip r:embed="rId12"/>
          <a:stretch>
            <a:fillRect/>
          </a:stretch>
        </p:blipFill>
        <p:spPr>
          <a:xfrm>
            <a:off x="4203386" y="4778857"/>
            <a:ext cx="669892" cy="466012"/>
          </a:xfrm>
          <a:prstGeom prst="rect">
            <a:avLst/>
          </a:prstGeom>
        </p:spPr>
      </p:pic>
      <p:sp>
        <p:nvSpPr>
          <p:cNvPr id="55" name="Oval 54">
            <a:extLst>
              <a:ext uri="{FF2B5EF4-FFF2-40B4-BE49-F238E27FC236}">
                <a16:creationId xmlns:a16="http://schemas.microsoft.com/office/drawing/2014/main" id="{0F1BA283-1115-7DFB-ADA3-0C6CF1693052}"/>
              </a:ext>
            </a:extLst>
          </p:cNvPr>
          <p:cNvSpPr/>
          <p:nvPr/>
        </p:nvSpPr>
        <p:spPr>
          <a:xfrm>
            <a:off x="4318047" y="4506652"/>
            <a:ext cx="45719" cy="45719"/>
          </a:xfrm>
          <a:prstGeom prst="ellipse">
            <a:avLst/>
          </a:prstGeom>
          <a:solidFill>
            <a:srgbClr val="FF0000"/>
          </a:solid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Connector: Elbow 55">
            <a:extLst>
              <a:ext uri="{FF2B5EF4-FFF2-40B4-BE49-F238E27FC236}">
                <a16:creationId xmlns:a16="http://schemas.microsoft.com/office/drawing/2014/main" id="{26220E24-49ED-FFDA-AE67-66E51C660D47}"/>
              </a:ext>
            </a:extLst>
          </p:cNvPr>
          <p:cNvCxnSpPr>
            <a:cxnSpLocks/>
            <a:stCxn id="55" idx="0"/>
          </p:cNvCxnSpPr>
          <p:nvPr/>
        </p:nvCxnSpPr>
        <p:spPr>
          <a:xfrm rot="16200000" flipV="1">
            <a:off x="3568005" y="3733749"/>
            <a:ext cx="146695" cy="1399111"/>
          </a:xfrm>
          <a:prstGeom prst="bentConnector2">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17B6B3D6-2CAE-6231-106A-F16152279D7F}"/>
              </a:ext>
            </a:extLst>
          </p:cNvPr>
          <p:cNvCxnSpPr>
            <a:stCxn id="8" idx="1"/>
            <a:endCxn id="33" idx="1"/>
          </p:cNvCxnSpPr>
          <p:nvPr/>
        </p:nvCxnSpPr>
        <p:spPr>
          <a:xfrm rot="5400000" flipH="1" flipV="1">
            <a:off x="5303344" y="241485"/>
            <a:ext cx="402958" cy="5189318"/>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C8E143A-B0C6-426F-0456-3A4366DF3306}"/>
              </a:ext>
            </a:extLst>
          </p:cNvPr>
          <p:cNvSpPr txBox="1"/>
          <p:nvPr/>
        </p:nvSpPr>
        <p:spPr>
          <a:xfrm>
            <a:off x="7924698" y="1172341"/>
            <a:ext cx="4070531" cy="461665"/>
          </a:xfrm>
          <a:prstGeom prst="rect">
            <a:avLst/>
          </a:prstGeom>
          <a:noFill/>
        </p:spPr>
        <p:txBody>
          <a:bodyPr wrap="square">
            <a:spAutoFit/>
          </a:bodyPr>
          <a:lstStyle/>
          <a:p>
            <a:r>
              <a:rPr lang="en-US" sz="1200" i="1" dirty="0">
                <a:sym typeface="Symbol" panose="05050102010706020507" pitchFamily="18" charset="2"/>
              </a:rPr>
              <a:t>[Image credits:  NASA/CCMC; NOAA/NESDIS; Univ of Delaware; 2d Weather Squadron; Peraton, Inc. ]</a:t>
            </a:r>
            <a:endParaRPr lang="en-US" sz="1200" dirty="0"/>
          </a:p>
        </p:txBody>
      </p:sp>
    </p:spTree>
    <p:extLst>
      <p:ext uri="{BB962C8B-B14F-4D97-AF65-F5344CB8AC3E}">
        <p14:creationId xmlns:p14="http://schemas.microsoft.com/office/powerpoint/2010/main" val="378852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5C67D-4D86-35D3-D0DB-A8518FA85088}"/>
              </a:ext>
            </a:extLst>
          </p:cNvPr>
          <p:cNvSpPr>
            <a:spLocks noGrp="1"/>
          </p:cNvSpPr>
          <p:nvPr>
            <p:ph type="title"/>
          </p:nvPr>
        </p:nvSpPr>
        <p:spPr/>
        <p:txBody>
          <a:bodyPr/>
          <a:lstStyle/>
          <a:p>
            <a:r>
              <a:rPr lang="en-US" dirty="0"/>
              <a:t>Summary and Way Ahead</a:t>
            </a:r>
          </a:p>
        </p:txBody>
      </p:sp>
      <p:sp>
        <p:nvSpPr>
          <p:cNvPr id="2" name="Text Placeholder 1">
            <a:extLst>
              <a:ext uri="{FF2B5EF4-FFF2-40B4-BE49-F238E27FC236}">
                <a16:creationId xmlns:a16="http://schemas.microsoft.com/office/drawing/2014/main" id="{41004672-07EC-32FE-AF82-1E646C9F0111}"/>
              </a:ext>
            </a:extLst>
          </p:cNvPr>
          <p:cNvSpPr>
            <a:spLocks noGrp="1"/>
          </p:cNvSpPr>
          <p:nvPr>
            <p:ph type="body" sz="quarter" idx="16"/>
          </p:nvPr>
        </p:nvSpPr>
        <p:spPr/>
        <p:txBody>
          <a:bodyPr/>
          <a:lstStyle/>
          <a:p>
            <a:endParaRPr lang="en-US"/>
          </a:p>
        </p:txBody>
      </p:sp>
      <p:sp>
        <p:nvSpPr>
          <p:cNvPr id="6" name="Content Placeholder 5">
            <a:extLst>
              <a:ext uri="{FF2B5EF4-FFF2-40B4-BE49-F238E27FC236}">
                <a16:creationId xmlns:a16="http://schemas.microsoft.com/office/drawing/2014/main" id="{8E8F94B2-07C2-F7BD-77FF-CDB198D3D847}"/>
              </a:ext>
            </a:extLst>
          </p:cNvPr>
          <p:cNvSpPr>
            <a:spLocks noGrp="1"/>
          </p:cNvSpPr>
          <p:nvPr>
            <p:ph sz="quarter" idx="15"/>
          </p:nvPr>
        </p:nvSpPr>
        <p:spPr/>
        <p:txBody>
          <a:bodyPr/>
          <a:lstStyle/>
          <a:p>
            <a:r>
              <a:rPr lang="en-US" dirty="0"/>
              <a:t>SWAFS/SET4D ingest and display of NAIRAS gridded data at 20 km (2D at ~</a:t>
            </a:r>
            <a:r>
              <a:rPr lang="en-US" sz="1800" dirty="0">
                <a:sym typeface="Symbol" panose="05050102010706020507" pitchFamily="18" charset="2"/>
              </a:rPr>
              <a:t>Pfotzer maximum</a:t>
            </a:r>
            <a:r>
              <a:rPr lang="en-US" dirty="0"/>
              <a:t>)</a:t>
            </a:r>
          </a:p>
          <a:p>
            <a:r>
              <a:rPr lang="en-US" dirty="0"/>
              <a:t>Modernized radiation exposure warning based off NAIRAS effective dose </a:t>
            </a:r>
          </a:p>
          <a:p>
            <a:pPr lvl="1"/>
            <a:r>
              <a:rPr lang="en-US" dirty="0"/>
              <a:t>Potential for regional warnings for different Tactical ISR units</a:t>
            </a:r>
          </a:p>
          <a:p>
            <a:r>
              <a:rPr lang="en-US" dirty="0">
                <a:solidFill>
                  <a:schemeClr val="bg1">
                    <a:lumMod val="65000"/>
                  </a:schemeClr>
                </a:solidFill>
              </a:rPr>
              <a:t>3D NAIRAS gridded output with flight route application to calculate dose along the flight route, including USTRANSCOM cargo altitudes</a:t>
            </a:r>
          </a:p>
          <a:p>
            <a:r>
              <a:rPr lang="en-US" dirty="0">
                <a:solidFill>
                  <a:schemeClr val="bg1">
                    <a:lumMod val="65000"/>
                  </a:schemeClr>
                </a:solidFill>
              </a:rPr>
              <a:t>Forecast RadEx Warnings (avoid the exposure to aircrew by alerting operations team prior to exposure!)</a:t>
            </a:r>
          </a:p>
          <a:p>
            <a:pPr lvl="1"/>
            <a:r>
              <a:rPr lang="en-US" dirty="0">
                <a:solidFill>
                  <a:schemeClr val="bg1">
                    <a:lumMod val="65000"/>
                  </a:schemeClr>
                </a:solidFill>
              </a:rPr>
              <a:t>Leverage SFS to predict likelihood for SEP events multiple days into the future</a:t>
            </a:r>
          </a:p>
          <a:p>
            <a:pPr lvl="1"/>
            <a:r>
              <a:rPr lang="en-US" dirty="0">
                <a:solidFill>
                  <a:schemeClr val="bg1">
                    <a:lumMod val="65000"/>
                  </a:schemeClr>
                </a:solidFill>
              </a:rPr>
              <a:t>UMASEP-NAIRAS coupling for observed SEP events</a:t>
            </a:r>
          </a:p>
        </p:txBody>
      </p:sp>
    </p:spTree>
    <p:extLst>
      <p:ext uri="{BB962C8B-B14F-4D97-AF65-F5344CB8AC3E}">
        <p14:creationId xmlns:p14="http://schemas.microsoft.com/office/powerpoint/2010/main" val="316218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505ED8-C08B-18B6-D176-A7EB2F90871F}"/>
              </a:ext>
            </a:extLst>
          </p:cNvPr>
          <p:cNvSpPr>
            <a:spLocks noGrp="1"/>
          </p:cNvSpPr>
          <p:nvPr>
            <p:ph type="ctrTitle"/>
          </p:nvPr>
        </p:nvSpPr>
        <p:spPr/>
        <p:txBody>
          <a:bodyPr/>
          <a:lstStyle/>
          <a:p>
            <a:r>
              <a:rPr lang="en-US" dirty="0"/>
              <a:t>Questions?</a:t>
            </a:r>
          </a:p>
        </p:txBody>
      </p:sp>
      <p:sp>
        <p:nvSpPr>
          <p:cNvPr id="2" name="TextBox 1">
            <a:extLst>
              <a:ext uri="{FF2B5EF4-FFF2-40B4-BE49-F238E27FC236}">
                <a16:creationId xmlns:a16="http://schemas.microsoft.com/office/drawing/2014/main" id="{19F9F3A7-1BB4-78BE-9023-87C685CA8CA8}"/>
              </a:ext>
            </a:extLst>
          </p:cNvPr>
          <p:cNvSpPr txBox="1"/>
          <p:nvPr/>
        </p:nvSpPr>
        <p:spPr>
          <a:xfrm>
            <a:off x="3048000" y="6484111"/>
            <a:ext cx="6096000" cy="369332"/>
          </a:xfrm>
          <a:prstGeom prst="rect">
            <a:avLst/>
          </a:prstGeom>
          <a:noFill/>
        </p:spPr>
        <p:txBody>
          <a:bodyPr wrap="square">
            <a:spAutoFit/>
          </a:bodyPr>
          <a:lstStyle/>
          <a:p>
            <a:r>
              <a:rPr lang="en-US" dirty="0"/>
              <a:t>UNCLASSIFIED – Limited Distribution (CCMC Workshop)</a:t>
            </a:r>
          </a:p>
        </p:txBody>
      </p:sp>
    </p:spTree>
    <p:extLst>
      <p:ext uri="{BB962C8B-B14F-4D97-AF65-F5344CB8AC3E}">
        <p14:creationId xmlns:p14="http://schemas.microsoft.com/office/powerpoint/2010/main" val="308574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79632A2-6483-1F86-ED8E-145C2F25290A}"/>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F68A3A5-7762-556B-D9E8-4D36B5E11532}"/>
              </a:ext>
            </a:extLst>
          </p:cNvPr>
          <p:cNvSpPr>
            <a:spLocks noGrp="1"/>
          </p:cNvSpPr>
          <p:nvPr>
            <p:ph type="ctrTitle"/>
          </p:nvPr>
        </p:nvSpPr>
        <p:spPr/>
        <p:txBody>
          <a:bodyPr/>
          <a:lstStyle/>
          <a:p>
            <a:r>
              <a:rPr lang="en-US" dirty="0"/>
              <a:t>Back-up</a:t>
            </a:r>
          </a:p>
        </p:txBody>
      </p:sp>
    </p:spTree>
    <p:extLst>
      <p:ext uri="{BB962C8B-B14F-4D97-AF65-F5344CB8AC3E}">
        <p14:creationId xmlns:p14="http://schemas.microsoft.com/office/powerpoint/2010/main" val="361729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59E610-07FC-BD85-656A-9AB2BDDD84FE}"/>
              </a:ext>
            </a:extLst>
          </p:cNvPr>
          <p:cNvSpPr>
            <a:spLocks noGrp="1"/>
          </p:cNvSpPr>
          <p:nvPr>
            <p:ph type="title"/>
          </p:nvPr>
        </p:nvSpPr>
        <p:spPr/>
        <p:txBody>
          <a:bodyPr/>
          <a:lstStyle/>
          <a:p>
            <a:r>
              <a:rPr lang="en-US" sz="2400" dirty="0"/>
              <a:t>(U) SET4D Paradigm Shift from Legacy SWAFS</a:t>
            </a:r>
            <a:endParaRPr lang="en-US" dirty="0"/>
          </a:p>
        </p:txBody>
      </p:sp>
      <p:sp>
        <p:nvSpPr>
          <p:cNvPr id="4" name="Text Placeholder 3">
            <a:extLst>
              <a:ext uri="{FF2B5EF4-FFF2-40B4-BE49-F238E27FC236}">
                <a16:creationId xmlns:a16="http://schemas.microsoft.com/office/drawing/2014/main" id="{C6DDB55C-6BC7-624E-FAF8-1938C5702BF9}"/>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A8FF15A-7E8A-F894-6A47-FB29321E74A7}"/>
              </a:ext>
            </a:extLst>
          </p:cNvPr>
          <p:cNvSpPr>
            <a:spLocks noGrp="1"/>
          </p:cNvSpPr>
          <p:nvPr>
            <p:ph type="body" sz="quarter" idx="17"/>
          </p:nvPr>
        </p:nvSpPr>
        <p:spPr/>
        <p:txBody>
          <a:bodyPr/>
          <a:lstStyle/>
          <a:p>
            <a:endParaRPr lang="en-US"/>
          </a:p>
        </p:txBody>
      </p:sp>
      <p:sp>
        <p:nvSpPr>
          <p:cNvPr id="6" name="Content Placeholder 5">
            <a:extLst>
              <a:ext uri="{FF2B5EF4-FFF2-40B4-BE49-F238E27FC236}">
                <a16:creationId xmlns:a16="http://schemas.microsoft.com/office/drawing/2014/main" id="{93469BD5-5135-8F21-9FE6-2269386454BF}"/>
              </a:ext>
            </a:extLst>
          </p:cNvPr>
          <p:cNvSpPr>
            <a:spLocks noGrp="1"/>
          </p:cNvSpPr>
          <p:nvPr>
            <p:ph sz="quarter" idx="15"/>
          </p:nvPr>
        </p:nvSpPr>
        <p:spPr/>
        <p:txBody>
          <a:bodyPr/>
          <a:lstStyle/>
          <a:p>
            <a:r>
              <a:rPr lang="en-US" sz="1800" dirty="0"/>
              <a:t>SET4D is focused on impacts vs. environment</a:t>
            </a:r>
          </a:p>
          <a:p>
            <a:r>
              <a:rPr lang="en-US" sz="1800" dirty="0"/>
              <a:t>SET4D is direct to operators vs. web pull</a:t>
            </a:r>
          </a:p>
          <a:p>
            <a:r>
              <a:rPr lang="en-US" sz="1800" dirty="0"/>
              <a:t>SET4D is tailored to specific operational systems, locations, frequencies, and geometry vs. generic global characterizations</a:t>
            </a:r>
          </a:p>
          <a:p>
            <a:r>
              <a:rPr lang="en-US" sz="1800" dirty="0"/>
              <a:t>SET4D provides awareness/assessments on-demand vs. on a scheduled </a:t>
            </a:r>
          </a:p>
          <a:p>
            <a:r>
              <a:rPr lang="en-US" sz="1800" dirty="0"/>
              <a:t>2 WS will be “over-the-loop” reach-back subject matter expertise vs. “in-the-loop” for product production</a:t>
            </a:r>
          </a:p>
          <a:p>
            <a:r>
              <a:rPr lang="en-US" sz="1800" dirty="0"/>
              <a:t>SET4D is primarily data-driven impacts vs. model-driven</a:t>
            </a:r>
          </a:p>
          <a:p>
            <a:r>
              <a:rPr lang="en-US" sz="1800" dirty="0"/>
              <a:t>SET4D uses a comprehensive data/attribution archive vs. data stored for 30 days</a:t>
            </a:r>
          </a:p>
          <a:p>
            <a:r>
              <a:rPr lang="en-US" sz="1800" dirty="0"/>
              <a:t>SET4D uses an open architecture designed for component reuse and rapid R2O vs. monolithic codebase with duplication, black boxes, and stovepipes</a:t>
            </a:r>
          </a:p>
          <a:p>
            <a:r>
              <a:rPr lang="en-US" sz="1800" dirty="0"/>
              <a:t>SET4D includes weather impacts on space systems/services vs. space weather only</a:t>
            </a:r>
          </a:p>
          <a:p>
            <a:r>
              <a:rPr lang="en-US" sz="1800" dirty="0"/>
              <a:t>SET4D impact products are primarily available on SIPRnet/JWICS vs. mostly on NIPRnet with some SIPRnet (no JWICS processing)</a:t>
            </a:r>
          </a:p>
          <a:p>
            <a:r>
              <a:rPr lang="en-US" sz="1800" dirty="0"/>
              <a:t>SET4D forecasts can be probabilistic vs. all deterministic with unknown or large errors</a:t>
            </a:r>
          </a:p>
          <a:p>
            <a:pPr marL="0" indent="0">
              <a:buNone/>
            </a:pPr>
            <a:endParaRPr lang="en-US" dirty="0"/>
          </a:p>
        </p:txBody>
      </p:sp>
    </p:spTree>
    <p:extLst>
      <p:ext uri="{BB962C8B-B14F-4D97-AF65-F5344CB8AC3E}">
        <p14:creationId xmlns:p14="http://schemas.microsoft.com/office/powerpoint/2010/main" val="2090166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DA014-73F2-1996-64E9-6312AAFE824E}"/>
              </a:ext>
            </a:extLst>
          </p:cNvPr>
          <p:cNvSpPr>
            <a:spLocks noGrp="1"/>
          </p:cNvSpPr>
          <p:nvPr>
            <p:ph type="title"/>
          </p:nvPr>
        </p:nvSpPr>
        <p:spPr/>
        <p:txBody>
          <a:bodyPr/>
          <a:lstStyle/>
          <a:p>
            <a:r>
              <a:rPr lang="en-US" dirty="0"/>
              <a:t>Overview</a:t>
            </a:r>
          </a:p>
        </p:txBody>
      </p:sp>
      <p:sp>
        <p:nvSpPr>
          <p:cNvPr id="4" name="Content Placeholder 3">
            <a:extLst>
              <a:ext uri="{FF2B5EF4-FFF2-40B4-BE49-F238E27FC236}">
                <a16:creationId xmlns:a16="http://schemas.microsoft.com/office/drawing/2014/main" id="{1C825B1A-5C4E-B841-9FBF-8D311F584455}"/>
              </a:ext>
            </a:extLst>
          </p:cNvPr>
          <p:cNvSpPr>
            <a:spLocks noGrp="1"/>
          </p:cNvSpPr>
          <p:nvPr>
            <p:ph sz="quarter" idx="15"/>
          </p:nvPr>
        </p:nvSpPr>
        <p:spPr/>
        <p:txBody>
          <a:bodyPr/>
          <a:lstStyle/>
          <a:p>
            <a:r>
              <a:rPr lang="en-US" dirty="0"/>
              <a:t>DoD radiation exposure (RadEx) requirements</a:t>
            </a:r>
          </a:p>
          <a:p>
            <a:r>
              <a:rPr lang="en-US" dirty="0"/>
              <a:t>Legacy capabilities</a:t>
            </a:r>
          </a:p>
          <a:p>
            <a:pPr lvl="1"/>
            <a:r>
              <a:rPr lang="en-US" dirty="0"/>
              <a:t>High-Flyer Dose Map</a:t>
            </a:r>
          </a:p>
          <a:p>
            <a:pPr lvl="1"/>
            <a:r>
              <a:rPr lang="en-US" dirty="0"/>
              <a:t>Radiation Exposure Warning</a:t>
            </a:r>
          </a:p>
          <a:p>
            <a:r>
              <a:rPr lang="en-US" dirty="0"/>
              <a:t>Partnering with NASA/CCMC</a:t>
            </a:r>
          </a:p>
          <a:p>
            <a:r>
              <a:rPr lang="en-US" dirty="0"/>
              <a:t>Space Domain Awareness (SDA) Environmental Toolkit for Defense (SET4D)</a:t>
            </a:r>
          </a:p>
          <a:p>
            <a:r>
              <a:rPr lang="en-US" dirty="0"/>
              <a:t>Summary and Way Ahead</a:t>
            </a:r>
          </a:p>
        </p:txBody>
      </p:sp>
    </p:spTree>
    <p:extLst>
      <p:ext uri="{BB962C8B-B14F-4D97-AF65-F5344CB8AC3E}">
        <p14:creationId xmlns:p14="http://schemas.microsoft.com/office/powerpoint/2010/main" val="222146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7D5CC-75B2-6861-08B5-19D702D9AFBC}"/>
              </a:ext>
            </a:extLst>
          </p:cNvPr>
          <p:cNvSpPr>
            <a:spLocks noGrp="1"/>
          </p:cNvSpPr>
          <p:nvPr>
            <p:ph type="title"/>
          </p:nvPr>
        </p:nvSpPr>
        <p:spPr/>
        <p:txBody>
          <a:bodyPr/>
          <a:lstStyle/>
          <a:p>
            <a:r>
              <a:rPr lang="en-US" dirty="0"/>
              <a:t>DoD Radiation Exposure Requirements</a:t>
            </a:r>
          </a:p>
        </p:txBody>
      </p:sp>
      <p:sp>
        <p:nvSpPr>
          <p:cNvPr id="6" name="Content Placeholder 5">
            <a:extLst>
              <a:ext uri="{FF2B5EF4-FFF2-40B4-BE49-F238E27FC236}">
                <a16:creationId xmlns:a16="http://schemas.microsoft.com/office/drawing/2014/main" id="{8F659426-6A8A-0EE5-D546-01552B102E45}"/>
              </a:ext>
            </a:extLst>
          </p:cNvPr>
          <p:cNvSpPr>
            <a:spLocks noGrp="1"/>
          </p:cNvSpPr>
          <p:nvPr>
            <p:ph sz="quarter" idx="15"/>
          </p:nvPr>
        </p:nvSpPr>
        <p:spPr>
          <a:xfrm>
            <a:off x="334533" y="1203264"/>
            <a:ext cx="6640425" cy="4798717"/>
          </a:xfrm>
        </p:spPr>
        <p:txBody>
          <a:bodyPr/>
          <a:lstStyle/>
          <a:p>
            <a:r>
              <a:rPr lang="en-US" sz="1600" dirty="0"/>
              <a:t>AF Form 1067 Radiation Exposure (RadEx) Model Upgrade</a:t>
            </a:r>
          </a:p>
          <a:p>
            <a:pPr lvl="1"/>
            <a:r>
              <a:rPr lang="en-US" sz="1400" dirty="0"/>
              <a:t>Detailed performance parameters documented in July 2016</a:t>
            </a:r>
          </a:p>
          <a:p>
            <a:pPr lvl="1"/>
            <a:r>
              <a:rPr lang="en-US" sz="1400" dirty="0"/>
              <a:t>Needs for </a:t>
            </a:r>
            <a:r>
              <a:rPr lang="en-US" sz="1400" u="sng" dirty="0"/>
              <a:t>maps</a:t>
            </a:r>
            <a:r>
              <a:rPr lang="en-US" sz="1400" dirty="0"/>
              <a:t>, </a:t>
            </a:r>
            <a:r>
              <a:rPr lang="en-US" sz="1400" u="sng" dirty="0"/>
              <a:t>warnings</a:t>
            </a:r>
            <a:r>
              <a:rPr lang="en-US" sz="1400" dirty="0"/>
              <a:t>, and </a:t>
            </a:r>
            <a:r>
              <a:rPr lang="en-US" sz="1400" u="sng" dirty="0"/>
              <a:t>forecasts</a:t>
            </a:r>
            <a:r>
              <a:rPr lang="en-US" sz="1400" dirty="0"/>
              <a:t> of radiation exposure</a:t>
            </a:r>
          </a:p>
          <a:p>
            <a:r>
              <a:rPr lang="en-US" sz="1600" dirty="0"/>
              <a:t>9</a:t>
            </a:r>
            <a:r>
              <a:rPr lang="en-US" sz="1600" baseline="30000" dirty="0"/>
              <a:t>th</a:t>
            </a:r>
            <a:r>
              <a:rPr lang="en-US" sz="1600" dirty="0"/>
              <a:t> Operations Group Operating Instruction outlines procedures for the Beale Combat Weather Team (9 OSS/OSW) to monitor the High-Altitude Radiation Index (HARI)</a:t>
            </a:r>
          </a:p>
          <a:p>
            <a:pPr lvl="1"/>
            <a:r>
              <a:rPr lang="en-US" sz="1400" dirty="0"/>
              <a:t>Condition </a:t>
            </a:r>
            <a:r>
              <a:rPr lang="en-US" sz="1400" dirty="0">
                <a:solidFill>
                  <a:srgbClr val="FFFF00"/>
                </a:solidFill>
                <a:effectLst>
                  <a:outerShdw blurRad="38100" dist="38100" dir="2700000" algn="tl">
                    <a:srgbClr val="000000">
                      <a:alpha val="43137"/>
                    </a:srgbClr>
                  </a:outerShdw>
                </a:effectLst>
              </a:rPr>
              <a:t>YELLOW</a:t>
            </a:r>
            <a:r>
              <a:rPr lang="en-US" sz="1400" dirty="0"/>
              <a:t> when HARI ≥ 3 </a:t>
            </a:r>
            <a:r>
              <a:rPr lang="en-US" sz="1400" dirty="0" err="1"/>
              <a:t>mRems</a:t>
            </a:r>
            <a:r>
              <a:rPr lang="en-US" sz="1400" dirty="0"/>
              <a:t>/</a:t>
            </a:r>
            <a:r>
              <a:rPr lang="en-US" sz="1400" dirty="0" err="1"/>
              <a:t>hr</a:t>
            </a:r>
            <a:endParaRPr lang="en-US" sz="1400" dirty="0"/>
          </a:p>
          <a:p>
            <a:pPr lvl="1"/>
            <a:r>
              <a:rPr lang="en-US" sz="1400" dirty="0"/>
              <a:t>Condition </a:t>
            </a:r>
            <a:r>
              <a:rPr lang="en-US" sz="1400" dirty="0">
                <a:solidFill>
                  <a:srgbClr val="FF0000"/>
                </a:solidFill>
              </a:rPr>
              <a:t>RED</a:t>
            </a:r>
            <a:r>
              <a:rPr lang="en-US" sz="1400" dirty="0"/>
              <a:t> when HARI ≥ 10 </a:t>
            </a:r>
            <a:r>
              <a:rPr lang="en-US" sz="1400" dirty="0" err="1"/>
              <a:t>mRems</a:t>
            </a:r>
            <a:r>
              <a:rPr lang="en-US" sz="1400" dirty="0"/>
              <a:t>/</a:t>
            </a:r>
            <a:r>
              <a:rPr lang="en-US" sz="1400" dirty="0" err="1"/>
              <a:t>hr</a:t>
            </a:r>
            <a:endParaRPr lang="en-US" sz="1400" dirty="0"/>
          </a:p>
          <a:p>
            <a:pPr lvl="1"/>
            <a:endParaRPr lang="en-US" sz="1400" dirty="0"/>
          </a:p>
        </p:txBody>
      </p:sp>
      <p:pic>
        <p:nvPicPr>
          <p:cNvPr id="3" name="Picture 2">
            <a:extLst>
              <a:ext uri="{FF2B5EF4-FFF2-40B4-BE49-F238E27FC236}">
                <a16:creationId xmlns:a16="http://schemas.microsoft.com/office/drawing/2014/main" id="{80A8BC0F-12AF-B47B-10ED-AC9D1C5B7E9C}"/>
              </a:ext>
            </a:extLst>
          </p:cNvPr>
          <p:cNvPicPr>
            <a:picLocks noChangeAspect="1"/>
          </p:cNvPicPr>
          <p:nvPr/>
        </p:nvPicPr>
        <p:blipFill rotWithShape="1">
          <a:blip r:embed="rId2"/>
          <a:srcRect l="5843" t="16628"/>
          <a:stretch/>
        </p:blipFill>
        <p:spPr>
          <a:xfrm>
            <a:off x="585786" y="3500084"/>
            <a:ext cx="4017104" cy="2792358"/>
          </a:xfrm>
          <a:prstGeom prst="rect">
            <a:avLst/>
          </a:prstGeom>
        </p:spPr>
      </p:pic>
      <p:pic>
        <p:nvPicPr>
          <p:cNvPr id="9" name="Picture 8">
            <a:extLst>
              <a:ext uri="{FF2B5EF4-FFF2-40B4-BE49-F238E27FC236}">
                <a16:creationId xmlns:a16="http://schemas.microsoft.com/office/drawing/2014/main" id="{ED940836-5780-35F9-7B60-2CB73EDC88A6}"/>
              </a:ext>
            </a:extLst>
          </p:cNvPr>
          <p:cNvPicPr>
            <a:picLocks noChangeAspect="1"/>
          </p:cNvPicPr>
          <p:nvPr/>
        </p:nvPicPr>
        <p:blipFill rotWithShape="1">
          <a:blip r:embed="rId3"/>
          <a:srcRect b="8016"/>
          <a:stretch/>
        </p:blipFill>
        <p:spPr>
          <a:xfrm>
            <a:off x="7203887" y="1196471"/>
            <a:ext cx="4402327" cy="5046655"/>
          </a:xfrm>
          <a:prstGeom prst="rect">
            <a:avLst/>
          </a:prstGeom>
          <a:ln>
            <a:solidFill>
              <a:schemeClr val="tx1"/>
            </a:solidFill>
          </a:ln>
        </p:spPr>
      </p:pic>
      <p:pic>
        <p:nvPicPr>
          <p:cNvPr id="4" name="Picture 3">
            <a:extLst>
              <a:ext uri="{FF2B5EF4-FFF2-40B4-BE49-F238E27FC236}">
                <a16:creationId xmlns:a16="http://schemas.microsoft.com/office/drawing/2014/main" id="{D8DB573C-B5F0-0595-C001-F64DF06DCCB8}"/>
              </a:ext>
            </a:extLst>
          </p:cNvPr>
          <p:cNvPicPr>
            <a:picLocks noChangeAspect="1"/>
          </p:cNvPicPr>
          <p:nvPr/>
        </p:nvPicPr>
        <p:blipFill>
          <a:blip r:embed="rId4"/>
          <a:stretch>
            <a:fillRect/>
          </a:stretch>
        </p:blipFill>
        <p:spPr>
          <a:xfrm>
            <a:off x="4988114" y="3928289"/>
            <a:ext cx="1828800" cy="2364153"/>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9D4E6276-76BF-7333-32FE-EAC565817B4C}"/>
              </a:ext>
            </a:extLst>
          </p:cNvPr>
          <p:cNvCxnSpPr>
            <a:cxnSpLocks/>
          </p:cNvCxnSpPr>
          <p:nvPr/>
        </p:nvCxnSpPr>
        <p:spPr>
          <a:xfrm flipV="1">
            <a:off x="6702725" y="3347438"/>
            <a:ext cx="886387" cy="131443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59485D-7BAB-D24F-9BE7-10AFD21E28E5}"/>
              </a:ext>
            </a:extLst>
          </p:cNvPr>
          <p:cNvCxnSpPr>
            <a:cxnSpLocks/>
          </p:cNvCxnSpPr>
          <p:nvPr/>
        </p:nvCxnSpPr>
        <p:spPr>
          <a:xfrm flipH="1" flipV="1">
            <a:off x="4216792" y="4480718"/>
            <a:ext cx="890046" cy="62964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D0B3F75-1D78-D688-B4B8-D6FFB77BB55F}"/>
              </a:ext>
            </a:extLst>
          </p:cNvPr>
          <p:cNvSpPr txBox="1"/>
          <p:nvPr/>
        </p:nvSpPr>
        <p:spPr>
          <a:xfrm>
            <a:off x="5171167" y="5810051"/>
            <a:ext cx="1464444" cy="461665"/>
          </a:xfrm>
          <a:prstGeom prst="rect">
            <a:avLst/>
          </a:prstGeom>
          <a:noFill/>
        </p:spPr>
        <p:txBody>
          <a:bodyPr wrap="square">
            <a:spAutoFit/>
          </a:bodyPr>
          <a:lstStyle/>
          <a:p>
            <a:pPr algn="ctr"/>
            <a:r>
              <a:rPr lang="en-US" sz="1200" dirty="0"/>
              <a:t>9 OG Operating </a:t>
            </a:r>
            <a:br>
              <a:rPr lang="en-US" sz="1200" dirty="0"/>
            </a:br>
            <a:r>
              <a:rPr lang="en-US" sz="1200" dirty="0"/>
              <a:t>Instruction </a:t>
            </a:r>
          </a:p>
        </p:txBody>
      </p:sp>
      <p:sp>
        <p:nvSpPr>
          <p:cNvPr id="2" name="TextBox 1">
            <a:extLst>
              <a:ext uri="{FF2B5EF4-FFF2-40B4-BE49-F238E27FC236}">
                <a16:creationId xmlns:a16="http://schemas.microsoft.com/office/drawing/2014/main" id="{C71FF24E-B57B-2AAF-1399-0FBD90A7859A}"/>
              </a:ext>
            </a:extLst>
          </p:cNvPr>
          <p:cNvSpPr txBox="1"/>
          <p:nvPr/>
        </p:nvSpPr>
        <p:spPr>
          <a:xfrm>
            <a:off x="7203888" y="6207210"/>
            <a:ext cx="3142720" cy="369332"/>
          </a:xfrm>
          <a:prstGeom prst="rect">
            <a:avLst/>
          </a:prstGeom>
          <a:noFill/>
        </p:spPr>
        <p:txBody>
          <a:bodyPr wrap="none" rtlCol="0">
            <a:spAutoFit/>
          </a:bodyPr>
          <a:lstStyle/>
          <a:p>
            <a:r>
              <a:rPr lang="en-US" dirty="0"/>
              <a:t>Image credit:  9 OG OI 11-25</a:t>
            </a:r>
          </a:p>
        </p:txBody>
      </p:sp>
      <p:sp>
        <p:nvSpPr>
          <p:cNvPr id="8" name="TextBox 7">
            <a:extLst>
              <a:ext uri="{FF2B5EF4-FFF2-40B4-BE49-F238E27FC236}">
                <a16:creationId xmlns:a16="http://schemas.microsoft.com/office/drawing/2014/main" id="{4BE30DC8-68DD-228F-FCE2-8702455D2CAF}"/>
              </a:ext>
            </a:extLst>
          </p:cNvPr>
          <p:cNvSpPr txBox="1"/>
          <p:nvPr/>
        </p:nvSpPr>
        <p:spPr>
          <a:xfrm>
            <a:off x="518613" y="6228008"/>
            <a:ext cx="3142720" cy="369332"/>
          </a:xfrm>
          <a:prstGeom prst="rect">
            <a:avLst/>
          </a:prstGeom>
          <a:noFill/>
        </p:spPr>
        <p:txBody>
          <a:bodyPr wrap="none" rtlCol="0">
            <a:spAutoFit/>
          </a:bodyPr>
          <a:lstStyle/>
          <a:p>
            <a:r>
              <a:rPr lang="en-US" dirty="0"/>
              <a:t>Image credit:  9 OG OI 11-25</a:t>
            </a:r>
          </a:p>
        </p:txBody>
      </p:sp>
    </p:spTree>
    <p:extLst>
      <p:ext uri="{BB962C8B-B14F-4D97-AF65-F5344CB8AC3E}">
        <p14:creationId xmlns:p14="http://schemas.microsoft.com/office/powerpoint/2010/main" val="1282847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EFD7F-9762-C6AD-FDD8-FCD3AC086E0B}"/>
              </a:ext>
            </a:extLst>
          </p:cNvPr>
          <p:cNvSpPr>
            <a:spLocks noGrp="1"/>
          </p:cNvSpPr>
          <p:nvPr>
            <p:ph type="title"/>
          </p:nvPr>
        </p:nvSpPr>
        <p:spPr/>
        <p:txBody>
          <a:bodyPr/>
          <a:lstStyle/>
          <a:p>
            <a:r>
              <a:rPr lang="en-US" dirty="0"/>
              <a:t>Operation View</a:t>
            </a:r>
          </a:p>
        </p:txBody>
      </p:sp>
      <p:grpSp>
        <p:nvGrpSpPr>
          <p:cNvPr id="106" name="Group 105">
            <a:extLst>
              <a:ext uri="{FF2B5EF4-FFF2-40B4-BE49-F238E27FC236}">
                <a16:creationId xmlns:a16="http://schemas.microsoft.com/office/drawing/2014/main" id="{27208AD2-7D58-EC30-A61D-E82E5BA568D2}"/>
              </a:ext>
            </a:extLst>
          </p:cNvPr>
          <p:cNvGrpSpPr/>
          <p:nvPr/>
        </p:nvGrpSpPr>
        <p:grpSpPr>
          <a:xfrm>
            <a:off x="1505519" y="1104820"/>
            <a:ext cx="9180962" cy="5234951"/>
            <a:chOff x="1161681" y="1169145"/>
            <a:chExt cx="9180962" cy="5234951"/>
          </a:xfrm>
        </p:grpSpPr>
        <p:sp>
          <p:nvSpPr>
            <p:cNvPr id="8" name="Rectangle 7">
              <a:extLst>
                <a:ext uri="{FF2B5EF4-FFF2-40B4-BE49-F238E27FC236}">
                  <a16:creationId xmlns:a16="http://schemas.microsoft.com/office/drawing/2014/main" id="{5D5F7178-CA8E-58C1-1294-918E55521234}"/>
                </a:ext>
              </a:extLst>
            </p:cNvPr>
            <p:cNvSpPr/>
            <p:nvPr/>
          </p:nvSpPr>
          <p:spPr>
            <a:xfrm>
              <a:off x="1194105" y="1169146"/>
              <a:ext cx="9116114" cy="51663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earth_surface_shallow.png">
              <a:extLst>
                <a:ext uri="{FF2B5EF4-FFF2-40B4-BE49-F238E27FC236}">
                  <a16:creationId xmlns:a16="http://schemas.microsoft.com/office/drawing/2014/main" id="{4ED0FB51-1339-05DD-65A8-99AB8F97E4A9}"/>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auto">
            <a:xfrm>
              <a:off x="1177252" y="4062683"/>
              <a:ext cx="9141494" cy="159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341453A-371C-8543-6009-F658FFDE30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8881" y="2570866"/>
              <a:ext cx="1100702" cy="672275"/>
            </a:xfrm>
            <a:prstGeom prst="rect">
              <a:avLst/>
            </a:prstGeom>
          </p:spPr>
        </p:pic>
        <p:grpSp>
          <p:nvGrpSpPr>
            <p:cNvPr id="11" name="Group 10">
              <a:extLst>
                <a:ext uri="{FF2B5EF4-FFF2-40B4-BE49-F238E27FC236}">
                  <a16:creationId xmlns:a16="http://schemas.microsoft.com/office/drawing/2014/main" id="{F4657B6C-8CF5-1A66-8830-CF85A13511C5}"/>
                </a:ext>
              </a:extLst>
            </p:cNvPr>
            <p:cNvGrpSpPr/>
            <p:nvPr/>
          </p:nvGrpSpPr>
          <p:grpSpPr>
            <a:xfrm>
              <a:off x="4978883" y="3209616"/>
              <a:ext cx="1327327" cy="253916"/>
              <a:chOff x="5570580" y="3111123"/>
              <a:chExt cx="1327690" cy="253986"/>
            </a:xfrm>
          </p:grpSpPr>
          <p:sp>
            <p:nvSpPr>
              <p:cNvPr id="12" name="Rectangle 11">
                <a:extLst>
                  <a:ext uri="{FF2B5EF4-FFF2-40B4-BE49-F238E27FC236}">
                    <a16:creationId xmlns:a16="http://schemas.microsoft.com/office/drawing/2014/main" id="{225DFF67-74B6-BF45-1DDA-71BCBF118443}"/>
                  </a:ext>
                </a:extLst>
              </p:cNvPr>
              <p:cNvSpPr/>
              <p:nvPr/>
            </p:nvSpPr>
            <p:spPr>
              <a:xfrm>
                <a:off x="5570580" y="3132887"/>
                <a:ext cx="1101003" cy="200682"/>
              </a:xfrm>
              <a:prstGeom prst="rect">
                <a:avLst/>
              </a:prstGeom>
              <a:solidFill>
                <a:srgbClr val="3366CC"/>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13" name="TextBox 147">
                <a:extLst>
                  <a:ext uri="{FF2B5EF4-FFF2-40B4-BE49-F238E27FC236}">
                    <a16:creationId xmlns:a16="http://schemas.microsoft.com/office/drawing/2014/main" id="{1F99FE99-0ECC-F9DF-6FB9-7B7D6F71960A}"/>
                  </a:ext>
                </a:extLst>
              </p:cNvPr>
              <p:cNvSpPr txBox="1"/>
              <p:nvPr/>
            </p:nvSpPr>
            <p:spPr>
              <a:xfrm>
                <a:off x="5610818" y="3111123"/>
                <a:ext cx="1287452" cy="2539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050" kern="0" dirty="0">
                    <a:solidFill>
                      <a:prstClr val="white">
                        <a:lumMod val="85000"/>
                      </a:prstClr>
                    </a:solidFill>
                    <a:latin typeface="Arial Narrow" panose="020B0606020202030204" pitchFamily="34" charset="0"/>
                  </a:rPr>
                  <a:t>  SpEnv Displays</a:t>
                </a:r>
              </a:p>
            </p:txBody>
          </p:sp>
        </p:grpSp>
        <p:sp>
          <p:nvSpPr>
            <p:cNvPr id="14" name="TextBox 152">
              <a:extLst>
                <a:ext uri="{FF2B5EF4-FFF2-40B4-BE49-F238E27FC236}">
                  <a16:creationId xmlns:a16="http://schemas.microsoft.com/office/drawing/2014/main" id="{CC6A3CD2-AFCF-3350-18FD-05717EA95A2A}"/>
                </a:ext>
              </a:extLst>
            </p:cNvPr>
            <p:cNvSpPr txBox="1"/>
            <p:nvPr/>
          </p:nvSpPr>
          <p:spPr>
            <a:xfrm>
              <a:off x="6022277" y="2453850"/>
              <a:ext cx="1259247" cy="9002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3344" indent="-83344">
                <a:buFont typeface="Wingdings" panose="05000000000000000000" pitchFamily="2" charset="2"/>
                <a:buChar char="§"/>
              </a:pPr>
              <a:r>
                <a:rPr lang="en-US" sz="1050" dirty="0">
                  <a:solidFill>
                    <a:prstClr val="white"/>
                  </a:solidFill>
                  <a:latin typeface="Arial Narrow" panose="020B0606020202030204" pitchFamily="34" charset="0"/>
                </a:rPr>
                <a:t>Reachback support</a:t>
              </a:r>
            </a:p>
            <a:p>
              <a:pPr marL="83344" indent="-83344">
                <a:buFont typeface="Wingdings" panose="05000000000000000000" pitchFamily="2" charset="2"/>
                <a:buChar char="§"/>
              </a:pPr>
              <a:r>
                <a:rPr lang="en-US" sz="1050" dirty="0">
                  <a:solidFill>
                    <a:prstClr val="white"/>
                  </a:solidFill>
                  <a:latin typeface="Arial Narrow" panose="020B0606020202030204" pitchFamily="34" charset="0"/>
                </a:rPr>
                <a:t>Head-up displays</a:t>
              </a:r>
            </a:p>
            <a:p>
              <a:pPr marL="83344" indent="-83344">
                <a:buFont typeface="Wingdings" panose="05000000000000000000" pitchFamily="2" charset="2"/>
                <a:buChar char="§"/>
              </a:pPr>
              <a:r>
                <a:rPr lang="en-US" sz="1050" dirty="0">
                  <a:solidFill>
                    <a:prstClr val="white"/>
                  </a:solidFill>
                  <a:latin typeface="Arial Narrow" panose="020B0606020202030204" pitchFamily="34" charset="0"/>
                </a:rPr>
                <a:t>Sensor data quality &amp; model output monitoring</a:t>
              </a:r>
            </a:p>
          </p:txBody>
        </p:sp>
        <p:grpSp>
          <p:nvGrpSpPr>
            <p:cNvPr id="15" name="Group 14">
              <a:extLst>
                <a:ext uri="{FF2B5EF4-FFF2-40B4-BE49-F238E27FC236}">
                  <a16:creationId xmlns:a16="http://schemas.microsoft.com/office/drawing/2014/main" id="{F7C5405D-7167-E28C-9B38-E589ECDE0A39}"/>
                </a:ext>
              </a:extLst>
            </p:cNvPr>
            <p:cNvGrpSpPr/>
            <p:nvPr/>
          </p:nvGrpSpPr>
          <p:grpSpPr>
            <a:xfrm>
              <a:off x="1269926" y="4543761"/>
              <a:ext cx="3006720" cy="856329"/>
              <a:chOff x="102765" y="4971684"/>
              <a:chExt cx="4008960" cy="1141772"/>
            </a:xfrm>
          </p:grpSpPr>
          <p:grpSp>
            <p:nvGrpSpPr>
              <p:cNvPr id="16" name="Group 15">
                <a:extLst>
                  <a:ext uri="{FF2B5EF4-FFF2-40B4-BE49-F238E27FC236}">
                    <a16:creationId xmlns:a16="http://schemas.microsoft.com/office/drawing/2014/main" id="{0E61FA9F-9FC2-170E-12D3-8514BE2A19D0}"/>
                  </a:ext>
                </a:extLst>
              </p:cNvPr>
              <p:cNvGrpSpPr/>
              <p:nvPr/>
            </p:nvGrpSpPr>
            <p:grpSpPr>
              <a:xfrm>
                <a:off x="102765" y="5734779"/>
                <a:ext cx="4008960" cy="378677"/>
                <a:chOff x="573644" y="4166546"/>
                <a:chExt cx="2586050" cy="284086"/>
              </a:xfrm>
            </p:grpSpPr>
            <p:sp>
              <p:nvSpPr>
                <p:cNvPr id="23" name="Rounded Rectangle 154">
                  <a:extLst>
                    <a:ext uri="{FF2B5EF4-FFF2-40B4-BE49-F238E27FC236}">
                      <a16:creationId xmlns:a16="http://schemas.microsoft.com/office/drawing/2014/main" id="{D1D9FBA6-29D8-5F99-4588-2890544DD964}"/>
                    </a:ext>
                  </a:extLst>
                </p:cNvPr>
                <p:cNvSpPr/>
                <p:nvPr/>
              </p:nvSpPr>
              <p:spPr>
                <a:xfrm>
                  <a:off x="573644" y="4166546"/>
                  <a:ext cx="2586050" cy="283971"/>
                </a:xfrm>
                <a:prstGeom prst="roundRect">
                  <a:avLst/>
                </a:prstGeom>
                <a:solidFill>
                  <a:srgbClr val="323232">
                    <a:lumMod val="25000"/>
                    <a:lumOff val="75000"/>
                  </a:srgbClr>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kern="0">
                    <a:solidFill>
                      <a:prstClr val="white"/>
                    </a:solidFill>
                    <a:latin typeface="Calibri"/>
                  </a:endParaRPr>
                </a:p>
              </p:txBody>
            </p:sp>
            <p:sp>
              <p:nvSpPr>
                <p:cNvPr id="24" name="TextBox 155">
                  <a:extLst>
                    <a:ext uri="{FF2B5EF4-FFF2-40B4-BE49-F238E27FC236}">
                      <a16:creationId xmlns:a16="http://schemas.microsoft.com/office/drawing/2014/main" id="{33940748-9F0D-0BFF-2CA4-42AB745E46B0}"/>
                    </a:ext>
                  </a:extLst>
                </p:cNvPr>
                <p:cNvSpPr txBox="1"/>
                <p:nvPr/>
              </p:nvSpPr>
              <p:spPr>
                <a:xfrm>
                  <a:off x="1016126" y="4173557"/>
                  <a:ext cx="1977370" cy="2770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200" b="1" kern="0" spc="450" dirty="0">
                      <a:solidFill>
                        <a:prstClr val="black">
                          <a:lumMod val="85000"/>
                          <a:lumOff val="15000"/>
                        </a:prstClr>
                      </a:solidFill>
                    </a:rPr>
                    <a:t>Data Repositories</a:t>
                  </a:r>
                </a:p>
              </p:txBody>
            </p:sp>
          </p:grpSp>
          <p:sp>
            <p:nvSpPr>
              <p:cNvPr id="17" name="Down Arrow 156">
                <a:extLst>
                  <a:ext uri="{FF2B5EF4-FFF2-40B4-BE49-F238E27FC236}">
                    <a16:creationId xmlns:a16="http://schemas.microsoft.com/office/drawing/2014/main" id="{614C9D04-E0CC-5CB7-D276-85B970E29CE0}"/>
                  </a:ext>
                </a:extLst>
              </p:cNvPr>
              <p:cNvSpPr/>
              <p:nvPr/>
            </p:nvSpPr>
            <p:spPr>
              <a:xfrm>
                <a:off x="1641085" y="5404880"/>
                <a:ext cx="349761" cy="265209"/>
              </a:xfrm>
              <a:prstGeom prst="downArrow">
                <a:avLst/>
              </a:prstGeom>
              <a:solidFill>
                <a:srgbClr val="FFC000"/>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18" name="Down Arrow 157">
                <a:extLst>
                  <a:ext uri="{FF2B5EF4-FFF2-40B4-BE49-F238E27FC236}">
                    <a16:creationId xmlns:a16="http://schemas.microsoft.com/office/drawing/2014/main" id="{B00C46D3-830D-925B-A002-18D01FDA1991}"/>
                  </a:ext>
                </a:extLst>
              </p:cNvPr>
              <p:cNvSpPr/>
              <p:nvPr/>
            </p:nvSpPr>
            <p:spPr>
              <a:xfrm>
                <a:off x="2829818" y="5357839"/>
                <a:ext cx="349761" cy="318394"/>
              </a:xfrm>
              <a:prstGeom prst="downArrow">
                <a:avLst/>
              </a:prstGeom>
              <a:solidFill>
                <a:srgbClr val="604878">
                  <a:lumMod val="40000"/>
                  <a:lumOff val="60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19" name="Down Arrow 158">
                <a:extLst>
                  <a:ext uri="{FF2B5EF4-FFF2-40B4-BE49-F238E27FC236}">
                    <a16:creationId xmlns:a16="http://schemas.microsoft.com/office/drawing/2014/main" id="{986CE604-AC67-7370-A8F8-D362FB04AE37}"/>
                  </a:ext>
                </a:extLst>
              </p:cNvPr>
              <p:cNvSpPr/>
              <p:nvPr/>
            </p:nvSpPr>
            <p:spPr>
              <a:xfrm>
                <a:off x="2252035" y="5050208"/>
                <a:ext cx="349761" cy="637656"/>
              </a:xfrm>
              <a:prstGeom prst="downArrow">
                <a:avLst/>
              </a:prstGeom>
              <a:solidFill>
                <a:srgbClr val="4E8542">
                  <a:lumMod val="60000"/>
                  <a:lumOff val="40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20" name="Down Arrow 159">
                <a:extLst>
                  <a:ext uri="{FF2B5EF4-FFF2-40B4-BE49-F238E27FC236}">
                    <a16:creationId xmlns:a16="http://schemas.microsoft.com/office/drawing/2014/main" id="{D07FA5AC-8D41-A26C-22DE-5A69B2DC06C0}"/>
                  </a:ext>
                </a:extLst>
              </p:cNvPr>
              <p:cNvSpPr/>
              <p:nvPr/>
            </p:nvSpPr>
            <p:spPr>
              <a:xfrm>
                <a:off x="3461440" y="4971684"/>
                <a:ext cx="349761" cy="725578"/>
              </a:xfrm>
              <a:prstGeom prst="downArrow">
                <a:avLst/>
              </a:prstGeom>
              <a:solidFill>
                <a:sysClr val="window" lastClr="FFFFFF">
                  <a:lumMod val="65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21" name="Down Arrow 208">
                <a:extLst>
                  <a:ext uri="{FF2B5EF4-FFF2-40B4-BE49-F238E27FC236}">
                    <a16:creationId xmlns:a16="http://schemas.microsoft.com/office/drawing/2014/main" id="{82FBA9BF-85DD-E1FD-73C7-17728C3523B3}"/>
                  </a:ext>
                </a:extLst>
              </p:cNvPr>
              <p:cNvSpPr/>
              <p:nvPr/>
            </p:nvSpPr>
            <p:spPr>
              <a:xfrm>
                <a:off x="926911" y="5529470"/>
                <a:ext cx="349761" cy="171428"/>
              </a:xfrm>
              <a:prstGeom prst="downArrow">
                <a:avLst/>
              </a:prstGeom>
              <a:solidFill>
                <a:srgbClr val="4E8542">
                  <a:lumMod val="60000"/>
                  <a:lumOff val="40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22" name="Down Arrow 216">
                <a:extLst>
                  <a:ext uri="{FF2B5EF4-FFF2-40B4-BE49-F238E27FC236}">
                    <a16:creationId xmlns:a16="http://schemas.microsoft.com/office/drawing/2014/main" id="{0C365685-2A49-7D11-6FD4-818E2CF9C940}"/>
                  </a:ext>
                </a:extLst>
              </p:cNvPr>
              <p:cNvSpPr/>
              <p:nvPr/>
            </p:nvSpPr>
            <p:spPr>
              <a:xfrm>
                <a:off x="1007352" y="5538846"/>
                <a:ext cx="349761" cy="139627"/>
              </a:xfrm>
              <a:prstGeom prst="downArrow">
                <a:avLst/>
              </a:prstGeom>
              <a:solidFill>
                <a:srgbClr val="FFC000"/>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grpSp>
        <p:pic>
          <p:nvPicPr>
            <p:cNvPr id="25" name="Picture 24">
              <a:extLst>
                <a:ext uri="{FF2B5EF4-FFF2-40B4-BE49-F238E27FC236}">
                  <a16:creationId xmlns:a16="http://schemas.microsoft.com/office/drawing/2014/main" id="{3F615639-7A52-57F8-6ED8-BFB7183E72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7203" y="1169145"/>
              <a:ext cx="1335247" cy="1312901"/>
            </a:xfrm>
            <a:prstGeom prst="rect">
              <a:avLst/>
            </a:prstGeom>
          </p:spPr>
        </p:pic>
        <p:sp>
          <p:nvSpPr>
            <p:cNvPr id="26" name="Rounded Rectangle 112">
              <a:extLst>
                <a:ext uri="{FF2B5EF4-FFF2-40B4-BE49-F238E27FC236}">
                  <a16:creationId xmlns:a16="http://schemas.microsoft.com/office/drawing/2014/main" id="{2636D587-A8DC-F527-AC0F-AC37A658082D}"/>
                </a:ext>
              </a:extLst>
            </p:cNvPr>
            <p:cNvSpPr/>
            <p:nvPr/>
          </p:nvSpPr>
          <p:spPr>
            <a:xfrm>
              <a:off x="4861199" y="2453850"/>
              <a:ext cx="2349092" cy="2981316"/>
            </a:xfrm>
            <a:prstGeom prst="roundRect">
              <a:avLst>
                <a:gd name="adj" fmla="val 5202"/>
              </a:avLst>
            </a:prstGeom>
            <a:noFill/>
            <a:ln w="76200" cap="flat" cmpd="sng" algn="ctr">
              <a:solidFill>
                <a:srgbClr val="FFFF00"/>
              </a:solidFill>
              <a:prstDash val="sysDash"/>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pic>
          <p:nvPicPr>
            <p:cNvPr id="27" name="Picture 26" descr="http://upload.wikimedia.org/wikipedia/commons/thumb/2/27/FP_Satellite_icon.svg/1024px-FP_Satellite_icon.svg.png">
              <a:extLst>
                <a:ext uri="{FF2B5EF4-FFF2-40B4-BE49-F238E27FC236}">
                  <a16:creationId xmlns:a16="http://schemas.microsoft.com/office/drawing/2014/main" id="{9957EE1F-4522-7054-3546-EBE0B170F909}"/>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030459">
              <a:off x="1671833" y="2364606"/>
              <a:ext cx="431094" cy="431094"/>
            </a:xfrm>
            <a:prstGeom prst="rect">
              <a:avLst/>
            </a:prstGeom>
            <a:noFill/>
            <a:effectLst>
              <a:glow rad="635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28" name="Picture 27" descr="http://upload.wikimedia.org/wikipedia/commons/thumb/2/27/FP_Satellite_icon.svg/1024px-FP_Satellite_icon.svg.png">
              <a:extLst>
                <a:ext uri="{FF2B5EF4-FFF2-40B4-BE49-F238E27FC236}">
                  <a16:creationId xmlns:a16="http://schemas.microsoft.com/office/drawing/2014/main" id="{5B8CA511-2FD8-B885-5DDC-0733BA670302}"/>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030459">
              <a:off x="2896583" y="2244955"/>
              <a:ext cx="429650" cy="429650"/>
            </a:xfrm>
            <a:prstGeom prst="rect">
              <a:avLst/>
            </a:prstGeom>
            <a:noFill/>
            <a:effectLst>
              <a:glow rad="63500">
                <a:srgbClr val="604878">
                  <a:lumMod val="60000"/>
                  <a:lumOff val="40000"/>
                  <a:alpha val="40000"/>
                </a:srgbClr>
              </a:glow>
            </a:effectLst>
            <a:extLst>
              <a:ext uri="{909E8E84-426E-40DD-AFC4-6F175D3DCCD1}">
                <a14:hiddenFill xmlns:a14="http://schemas.microsoft.com/office/drawing/2010/main">
                  <a:solidFill>
                    <a:srgbClr val="FFFFFF"/>
                  </a:solidFill>
                </a14:hiddenFill>
              </a:ext>
            </a:extLst>
          </p:spPr>
        </p:pic>
        <p:pic>
          <p:nvPicPr>
            <p:cNvPr id="29" name="Picture 28" descr="http://upload.wikimedia.org/wikipedia/commons/thumb/2/27/FP_Satellite_icon.svg/1024px-FP_Satellite_icon.svg.png">
              <a:extLst>
                <a:ext uri="{FF2B5EF4-FFF2-40B4-BE49-F238E27FC236}">
                  <a16:creationId xmlns:a16="http://schemas.microsoft.com/office/drawing/2014/main" id="{1E145834-1C72-82A1-0055-CF6C9A9DDF17}"/>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030459">
              <a:off x="2258031" y="2100804"/>
              <a:ext cx="429650" cy="429650"/>
            </a:xfrm>
            <a:prstGeom prst="rect">
              <a:avLst/>
            </a:prstGeom>
            <a:noFill/>
            <a:effectLst>
              <a:glow rad="63500">
                <a:srgbClr val="4E8542">
                  <a:satMod val="175000"/>
                  <a:alpha val="40000"/>
                </a:srgbClr>
              </a:glow>
            </a:effectLst>
            <a:extLst>
              <a:ext uri="{909E8E84-426E-40DD-AFC4-6F175D3DCCD1}">
                <a14:hiddenFill xmlns:a14="http://schemas.microsoft.com/office/drawing/2010/main">
                  <a:solidFill>
                    <a:srgbClr val="FFFFFF"/>
                  </a:solidFill>
                </a14:hiddenFill>
              </a:ext>
            </a:extLst>
          </p:spPr>
        </p:pic>
        <p:pic>
          <p:nvPicPr>
            <p:cNvPr id="30" name="Picture 29" descr="http://upload.wikimedia.org/wikipedia/commons/thumb/2/27/FP_Satellite_icon.svg/1024px-FP_Satellite_icon.svg.png">
              <a:extLst>
                <a:ext uri="{FF2B5EF4-FFF2-40B4-BE49-F238E27FC236}">
                  <a16:creationId xmlns:a16="http://schemas.microsoft.com/office/drawing/2014/main" id="{59B9A3F3-04C9-4922-C646-89C4C617129C}"/>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030459">
              <a:off x="3591510" y="2015290"/>
              <a:ext cx="429650" cy="429650"/>
            </a:xfrm>
            <a:prstGeom prst="rect">
              <a:avLst/>
            </a:prstGeom>
            <a:noFill/>
            <a:effectLst>
              <a:glow rad="63500">
                <a:srgbClr val="323232">
                  <a:lumMod val="10000"/>
                  <a:lumOff val="90000"/>
                  <a:alpha val="40000"/>
                </a:srgbClr>
              </a:glo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C607B6F-15D4-A060-4D35-7EED1C5E35C3}"/>
                </a:ext>
              </a:extLst>
            </p:cNvPr>
            <p:cNvPicPr>
              <a:picLocks noChangeAspect="1"/>
            </p:cNvPicPr>
            <p:nvPr/>
          </p:nvPicPr>
          <p:blipFill>
            <a:blip r:embed="rId7">
              <a:clrChange>
                <a:clrFrom>
                  <a:srgbClr val="FFFFFF"/>
                </a:clrFrom>
                <a:clrTo>
                  <a:srgbClr val="FFFFFF">
                    <a:alpha val="0"/>
                  </a:srgbClr>
                </a:clrTo>
              </a:clrChange>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a:off x="3151143" y="4359396"/>
              <a:ext cx="559838" cy="438792"/>
            </a:xfrm>
            <a:prstGeom prst="rect">
              <a:avLst/>
            </a:prstGeom>
            <a:effectLst>
              <a:glow rad="63500">
                <a:srgbClr val="604878">
                  <a:lumMod val="60000"/>
                  <a:lumOff val="40000"/>
                  <a:alpha val="40000"/>
                </a:srgbClr>
              </a:glow>
            </a:effectLst>
          </p:spPr>
        </p:pic>
        <p:pic>
          <p:nvPicPr>
            <p:cNvPr id="32" name="Picture 31">
              <a:extLst>
                <a:ext uri="{FF2B5EF4-FFF2-40B4-BE49-F238E27FC236}">
                  <a16:creationId xmlns:a16="http://schemas.microsoft.com/office/drawing/2014/main" id="{D4A57CE2-118D-24F0-1D48-835B7B44BDA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39832" y="4139384"/>
              <a:ext cx="559838" cy="438792"/>
            </a:xfrm>
            <a:prstGeom prst="rect">
              <a:avLst/>
            </a:prstGeom>
            <a:effectLst>
              <a:glow rad="63500">
                <a:srgbClr val="4E8542">
                  <a:satMod val="175000"/>
                  <a:alpha val="40000"/>
                </a:srgbClr>
              </a:glow>
            </a:effectLst>
          </p:spPr>
        </p:pic>
        <p:pic>
          <p:nvPicPr>
            <p:cNvPr id="33" name="Picture 32">
              <a:extLst>
                <a:ext uri="{FF2B5EF4-FFF2-40B4-BE49-F238E27FC236}">
                  <a16:creationId xmlns:a16="http://schemas.microsoft.com/office/drawing/2014/main" id="{8098B5FD-6B0F-EB6C-7E35-C2837FC7640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13578" y="4049470"/>
              <a:ext cx="564014" cy="442065"/>
            </a:xfrm>
            <a:prstGeom prst="rect">
              <a:avLst/>
            </a:prstGeom>
            <a:effectLst>
              <a:glow rad="63500">
                <a:srgbClr val="323232">
                  <a:lumMod val="25000"/>
                  <a:lumOff val="75000"/>
                  <a:alpha val="40000"/>
                </a:srgbClr>
              </a:glow>
            </a:effectLst>
          </p:spPr>
        </p:pic>
        <p:sp>
          <p:nvSpPr>
            <p:cNvPr id="34" name="TextBox 126">
              <a:extLst>
                <a:ext uri="{FF2B5EF4-FFF2-40B4-BE49-F238E27FC236}">
                  <a16:creationId xmlns:a16="http://schemas.microsoft.com/office/drawing/2014/main" id="{43B1C833-B54A-6422-02E1-E28E4FC2F6CE}"/>
                </a:ext>
              </a:extLst>
            </p:cNvPr>
            <p:cNvSpPr txBox="1"/>
            <p:nvPr/>
          </p:nvSpPr>
          <p:spPr>
            <a:xfrm>
              <a:off x="1535310" y="2278043"/>
              <a:ext cx="41229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prstClr val="white"/>
                  </a:solidFill>
                  <a:latin typeface="Arial Narrow" panose="020B0606020202030204" pitchFamily="34" charset="0"/>
                </a:rPr>
                <a:t>DoD</a:t>
              </a:r>
            </a:p>
          </p:txBody>
        </p:sp>
        <p:sp>
          <p:nvSpPr>
            <p:cNvPr id="35" name="TextBox 127">
              <a:extLst>
                <a:ext uri="{FF2B5EF4-FFF2-40B4-BE49-F238E27FC236}">
                  <a16:creationId xmlns:a16="http://schemas.microsoft.com/office/drawing/2014/main" id="{585FB9D3-DA51-C883-AECA-2A8C9C8C78B7}"/>
                </a:ext>
              </a:extLst>
            </p:cNvPr>
            <p:cNvSpPr txBox="1"/>
            <p:nvPr/>
          </p:nvSpPr>
          <p:spPr>
            <a:xfrm>
              <a:off x="2402617" y="1994775"/>
              <a:ext cx="4171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prstClr val="white"/>
                  </a:solidFill>
                  <a:latin typeface="Arial Narrow" panose="020B0606020202030204" pitchFamily="34" charset="0"/>
                </a:rPr>
                <a:t>Civil</a:t>
              </a:r>
            </a:p>
          </p:txBody>
        </p:sp>
        <p:sp>
          <p:nvSpPr>
            <p:cNvPr id="36" name="TextBox 128">
              <a:extLst>
                <a:ext uri="{FF2B5EF4-FFF2-40B4-BE49-F238E27FC236}">
                  <a16:creationId xmlns:a16="http://schemas.microsoft.com/office/drawing/2014/main" id="{47417E01-EC03-DF1C-955C-9F8BE07840F2}"/>
                </a:ext>
              </a:extLst>
            </p:cNvPr>
            <p:cNvSpPr txBox="1"/>
            <p:nvPr/>
          </p:nvSpPr>
          <p:spPr>
            <a:xfrm>
              <a:off x="2790961" y="2156887"/>
              <a:ext cx="48442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prstClr val="white"/>
                  </a:solidFill>
                  <a:latin typeface="Arial Narrow" panose="020B0606020202030204" pitchFamily="34" charset="0"/>
                </a:rPr>
                <a:t>Allied</a:t>
              </a:r>
            </a:p>
          </p:txBody>
        </p:sp>
        <p:sp>
          <p:nvSpPr>
            <p:cNvPr id="37" name="TextBox 129">
              <a:extLst>
                <a:ext uri="{FF2B5EF4-FFF2-40B4-BE49-F238E27FC236}">
                  <a16:creationId xmlns:a16="http://schemas.microsoft.com/office/drawing/2014/main" id="{B5A45850-6D96-A417-521C-599E167AE057}"/>
                </a:ext>
              </a:extLst>
            </p:cNvPr>
            <p:cNvSpPr txBox="1"/>
            <p:nvPr/>
          </p:nvSpPr>
          <p:spPr>
            <a:xfrm>
              <a:off x="3349041" y="1733050"/>
              <a:ext cx="821059" cy="4154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prstClr val="white"/>
                  </a:solidFill>
                  <a:latin typeface="Arial Narrow" panose="020B0606020202030204" pitchFamily="34" charset="0"/>
                </a:rPr>
                <a:t>Research &amp; </a:t>
              </a:r>
              <a:br>
                <a:rPr lang="en-US" sz="1050" b="1" dirty="0">
                  <a:solidFill>
                    <a:prstClr val="white"/>
                  </a:solidFill>
                  <a:latin typeface="Arial Narrow" panose="020B0606020202030204" pitchFamily="34" charset="0"/>
                </a:rPr>
              </a:br>
              <a:r>
                <a:rPr lang="en-US" sz="1050" b="1" dirty="0">
                  <a:solidFill>
                    <a:prstClr val="white"/>
                  </a:solidFill>
                  <a:latin typeface="Arial Narrow" panose="020B0606020202030204" pitchFamily="34" charset="0"/>
                </a:rPr>
                <a:t>Commercial</a:t>
              </a:r>
            </a:p>
          </p:txBody>
        </p:sp>
        <p:cxnSp>
          <p:nvCxnSpPr>
            <p:cNvPr id="38" name="Straight Arrow Connector 37">
              <a:extLst>
                <a:ext uri="{FF2B5EF4-FFF2-40B4-BE49-F238E27FC236}">
                  <a16:creationId xmlns:a16="http://schemas.microsoft.com/office/drawing/2014/main" id="{6D482350-20DF-8315-1F52-DCE50D2E15F1}"/>
                </a:ext>
              </a:extLst>
            </p:cNvPr>
            <p:cNvCxnSpPr>
              <a:cxnSpLocks/>
              <a:endCxn id="94" idx="0"/>
            </p:cNvCxnSpPr>
            <p:nvPr/>
          </p:nvCxnSpPr>
          <p:spPr>
            <a:xfrm>
              <a:off x="1867186" y="2581154"/>
              <a:ext cx="634395" cy="1598677"/>
            </a:xfrm>
            <a:prstGeom prst="straightConnector1">
              <a:avLst/>
            </a:prstGeom>
            <a:noFill/>
            <a:ln w="9525" cap="flat" cmpd="sng" algn="ctr">
              <a:solidFill>
                <a:srgbClr val="FFC000"/>
              </a:solidFill>
              <a:prstDash val="sysDash"/>
              <a:headEnd type="triangle" w="sm" len="med"/>
              <a:tailEnd type="triangle" w="sm" len="med"/>
            </a:ln>
            <a:effectLst/>
          </p:spPr>
        </p:cxnSp>
        <p:cxnSp>
          <p:nvCxnSpPr>
            <p:cNvPr id="39" name="Straight Arrow Connector 38">
              <a:extLst>
                <a:ext uri="{FF2B5EF4-FFF2-40B4-BE49-F238E27FC236}">
                  <a16:creationId xmlns:a16="http://schemas.microsoft.com/office/drawing/2014/main" id="{EAEA6247-C143-183B-751B-186A3720BF14}"/>
                </a:ext>
              </a:extLst>
            </p:cNvPr>
            <p:cNvCxnSpPr>
              <a:endCxn id="32" idx="0"/>
            </p:cNvCxnSpPr>
            <p:nvPr/>
          </p:nvCxnSpPr>
          <p:spPr>
            <a:xfrm>
              <a:off x="2576699" y="2631550"/>
              <a:ext cx="443052" cy="1507834"/>
            </a:xfrm>
            <a:prstGeom prst="straightConnector1">
              <a:avLst/>
            </a:prstGeom>
            <a:noFill/>
            <a:ln w="9525" cap="flat" cmpd="sng" algn="ctr">
              <a:solidFill>
                <a:srgbClr val="00B050"/>
              </a:solidFill>
              <a:prstDash val="sysDash"/>
              <a:headEnd type="triangle" w="sm" len="med"/>
              <a:tailEnd type="triangle" w="sm" len="med"/>
            </a:ln>
            <a:effectLst/>
          </p:spPr>
        </p:cxnSp>
        <p:cxnSp>
          <p:nvCxnSpPr>
            <p:cNvPr id="40" name="Straight Arrow Connector 39">
              <a:extLst>
                <a:ext uri="{FF2B5EF4-FFF2-40B4-BE49-F238E27FC236}">
                  <a16:creationId xmlns:a16="http://schemas.microsoft.com/office/drawing/2014/main" id="{C9B9DE38-72D0-E9C5-832A-053D4EB5C0AD}"/>
                </a:ext>
              </a:extLst>
            </p:cNvPr>
            <p:cNvCxnSpPr>
              <a:endCxn id="31" idx="0"/>
            </p:cNvCxnSpPr>
            <p:nvPr/>
          </p:nvCxnSpPr>
          <p:spPr>
            <a:xfrm>
              <a:off x="3204800" y="2809449"/>
              <a:ext cx="226263" cy="1549947"/>
            </a:xfrm>
            <a:prstGeom prst="straightConnector1">
              <a:avLst/>
            </a:prstGeom>
            <a:noFill/>
            <a:ln w="9525" cap="flat" cmpd="sng" algn="ctr">
              <a:solidFill>
                <a:srgbClr val="604878">
                  <a:lumMod val="60000"/>
                  <a:lumOff val="40000"/>
                </a:srgbClr>
              </a:solidFill>
              <a:prstDash val="sysDash"/>
              <a:headEnd type="triangle" w="sm" len="med"/>
              <a:tailEnd type="triangle" w="sm" len="med"/>
            </a:ln>
            <a:effectLst/>
          </p:spPr>
        </p:cxnSp>
        <p:cxnSp>
          <p:nvCxnSpPr>
            <p:cNvPr id="41" name="Straight Arrow Connector 40">
              <a:extLst>
                <a:ext uri="{FF2B5EF4-FFF2-40B4-BE49-F238E27FC236}">
                  <a16:creationId xmlns:a16="http://schemas.microsoft.com/office/drawing/2014/main" id="{D2E32AB4-BB5F-2123-4B0F-CE74CB0A702B}"/>
                </a:ext>
              </a:extLst>
            </p:cNvPr>
            <p:cNvCxnSpPr>
              <a:endCxn id="33" idx="0"/>
            </p:cNvCxnSpPr>
            <p:nvPr/>
          </p:nvCxnSpPr>
          <p:spPr>
            <a:xfrm>
              <a:off x="3856441" y="2552651"/>
              <a:ext cx="39144" cy="1496819"/>
            </a:xfrm>
            <a:prstGeom prst="straightConnector1">
              <a:avLst/>
            </a:prstGeom>
            <a:noFill/>
            <a:ln w="9525" cap="flat" cmpd="sng" algn="ctr">
              <a:solidFill>
                <a:sysClr val="window" lastClr="FFFFFF">
                  <a:lumMod val="75000"/>
                </a:sysClr>
              </a:solidFill>
              <a:prstDash val="sysDash"/>
              <a:headEnd type="triangle" w="sm" len="med"/>
              <a:tailEnd type="triangle" w="sm" len="med"/>
            </a:ln>
            <a:effectLst/>
          </p:spPr>
        </p:cxnSp>
        <p:grpSp>
          <p:nvGrpSpPr>
            <p:cNvPr id="42" name="Group 41">
              <a:extLst>
                <a:ext uri="{FF2B5EF4-FFF2-40B4-BE49-F238E27FC236}">
                  <a16:creationId xmlns:a16="http://schemas.microsoft.com/office/drawing/2014/main" id="{D950C85B-0E94-EF9B-E935-1C429C3E5860}"/>
                </a:ext>
              </a:extLst>
            </p:cNvPr>
            <p:cNvGrpSpPr/>
            <p:nvPr/>
          </p:nvGrpSpPr>
          <p:grpSpPr>
            <a:xfrm>
              <a:off x="2314556" y="1327209"/>
              <a:ext cx="1335247" cy="288014"/>
              <a:chOff x="-69587" y="592159"/>
              <a:chExt cx="1335613" cy="288093"/>
            </a:xfrm>
          </p:grpSpPr>
          <p:sp>
            <p:nvSpPr>
              <p:cNvPr id="43" name="Rounded Rectangle 161">
                <a:extLst>
                  <a:ext uri="{FF2B5EF4-FFF2-40B4-BE49-F238E27FC236}">
                    <a16:creationId xmlns:a16="http://schemas.microsoft.com/office/drawing/2014/main" id="{E5BEE664-77B3-0FEC-372A-F8B525DAE39E}"/>
                  </a:ext>
                </a:extLst>
              </p:cNvPr>
              <p:cNvSpPr/>
              <p:nvPr/>
            </p:nvSpPr>
            <p:spPr>
              <a:xfrm>
                <a:off x="-56294" y="592159"/>
                <a:ext cx="1225219" cy="288093"/>
              </a:xfrm>
              <a:prstGeom prst="roundRect">
                <a:avLst/>
              </a:prstGeom>
              <a:solidFill>
                <a:sysClr val="window" lastClr="FFFFFF"/>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44" name="TextBox 162">
                <a:extLst>
                  <a:ext uri="{FF2B5EF4-FFF2-40B4-BE49-F238E27FC236}">
                    <a16:creationId xmlns:a16="http://schemas.microsoft.com/office/drawing/2014/main" id="{07D83ABA-ABC7-D5E5-33EF-019B49A049A0}"/>
                  </a:ext>
                </a:extLst>
              </p:cNvPr>
              <p:cNvSpPr txBox="1"/>
              <p:nvPr/>
            </p:nvSpPr>
            <p:spPr>
              <a:xfrm>
                <a:off x="-69587" y="623850"/>
                <a:ext cx="1335613" cy="2539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050" b="1" kern="0" dirty="0">
                    <a:solidFill>
                      <a:prstClr val="black"/>
                    </a:solidFill>
                    <a:latin typeface="Arial Narrow" panose="020B0606020202030204" pitchFamily="34" charset="0"/>
                  </a:rPr>
                  <a:t>Proliferated Sensors</a:t>
                </a:r>
              </a:p>
            </p:txBody>
          </p:sp>
        </p:grpSp>
        <p:sp>
          <p:nvSpPr>
            <p:cNvPr id="45" name="TextBox 194">
              <a:extLst>
                <a:ext uri="{FF2B5EF4-FFF2-40B4-BE49-F238E27FC236}">
                  <a16:creationId xmlns:a16="http://schemas.microsoft.com/office/drawing/2014/main" id="{EE67DBCD-6814-D53F-CB2D-79F74BA7D491}"/>
                </a:ext>
              </a:extLst>
            </p:cNvPr>
            <p:cNvSpPr txBox="1"/>
            <p:nvPr/>
          </p:nvSpPr>
          <p:spPr>
            <a:xfrm>
              <a:off x="4856897" y="1879503"/>
              <a:ext cx="2427268" cy="5078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kern="0" dirty="0">
                  <a:solidFill>
                    <a:srgbClr val="FFFF00"/>
                  </a:solidFill>
                  <a:effectLst>
                    <a:outerShdw blurRad="38100" dist="38100" dir="2700000" algn="tl">
                      <a:srgbClr val="000000">
                        <a:alpha val="43137"/>
                      </a:srgbClr>
                    </a:outerShdw>
                  </a:effectLst>
                </a:rPr>
                <a:t>DoD Space Weather Ops Center</a:t>
              </a:r>
              <a:br>
                <a:rPr lang="en-US" sz="1350" kern="0" dirty="0">
                  <a:solidFill>
                    <a:srgbClr val="FFFF00"/>
                  </a:solidFill>
                  <a:effectLst>
                    <a:outerShdw blurRad="38100" dist="38100" dir="2700000" algn="tl">
                      <a:srgbClr val="000000">
                        <a:alpha val="43137"/>
                      </a:srgbClr>
                    </a:outerShdw>
                  </a:effectLst>
                </a:rPr>
              </a:br>
              <a:r>
                <a:rPr lang="en-US" sz="1350" kern="0" dirty="0">
                  <a:solidFill>
                    <a:srgbClr val="FFFF00"/>
                  </a:solidFill>
                  <a:effectLst>
                    <a:outerShdw blurRad="38100" dist="38100" dir="2700000" algn="tl">
                      <a:srgbClr val="000000">
                        <a:alpha val="43137"/>
                      </a:srgbClr>
                    </a:outerShdw>
                  </a:effectLst>
                </a:rPr>
                <a:t>ACC 2</a:t>
              </a:r>
              <a:r>
                <a:rPr lang="en-US" sz="1350" kern="0" baseline="30000" dirty="0">
                  <a:solidFill>
                    <a:srgbClr val="FFFF00"/>
                  </a:solidFill>
                  <a:effectLst>
                    <a:outerShdw blurRad="38100" dist="38100" dir="2700000" algn="tl">
                      <a:srgbClr val="000000">
                        <a:alpha val="43137"/>
                      </a:srgbClr>
                    </a:outerShdw>
                  </a:effectLst>
                </a:rPr>
                <a:t>nd</a:t>
              </a:r>
              <a:r>
                <a:rPr lang="en-US" sz="1350" kern="0" dirty="0">
                  <a:solidFill>
                    <a:srgbClr val="FFFF00"/>
                  </a:solidFill>
                  <a:effectLst>
                    <a:outerShdw blurRad="38100" dist="38100" dir="2700000" algn="tl">
                      <a:srgbClr val="000000">
                        <a:alpha val="43137"/>
                      </a:srgbClr>
                    </a:outerShdw>
                  </a:effectLst>
                </a:rPr>
                <a:t> Weather Squadron</a:t>
              </a:r>
            </a:p>
          </p:txBody>
        </p:sp>
        <p:pic>
          <p:nvPicPr>
            <p:cNvPr id="46" name="Picture 45">
              <a:extLst>
                <a:ext uri="{FF2B5EF4-FFF2-40B4-BE49-F238E27FC236}">
                  <a16:creationId xmlns:a16="http://schemas.microsoft.com/office/drawing/2014/main" id="{F8D7538D-0D1F-AC42-7155-261A245876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77914" y="4657542"/>
              <a:ext cx="158894" cy="233150"/>
            </a:xfrm>
            <a:prstGeom prst="rect">
              <a:avLst/>
            </a:prstGeom>
          </p:spPr>
        </p:pic>
        <p:pic>
          <p:nvPicPr>
            <p:cNvPr id="47" name="Picture 46">
              <a:extLst>
                <a:ext uri="{FF2B5EF4-FFF2-40B4-BE49-F238E27FC236}">
                  <a16:creationId xmlns:a16="http://schemas.microsoft.com/office/drawing/2014/main" id="{3404E730-BDA2-7AE7-47D0-35909C91A4C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1041" y="4728972"/>
              <a:ext cx="158894" cy="233150"/>
            </a:xfrm>
            <a:prstGeom prst="rect">
              <a:avLst/>
            </a:prstGeom>
          </p:spPr>
        </p:pic>
        <p:cxnSp>
          <p:nvCxnSpPr>
            <p:cNvPr id="48" name="Curved Connector 207">
              <a:extLst>
                <a:ext uri="{FF2B5EF4-FFF2-40B4-BE49-F238E27FC236}">
                  <a16:creationId xmlns:a16="http://schemas.microsoft.com/office/drawing/2014/main" id="{30495854-F7E5-EEC3-FED2-9501F796D865}"/>
                </a:ext>
              </a:extLst>
            </p:cNvPr>
            <p:cNvCxnSpPr/>
            <p:nvPr/>
          </p:nvCxnSpPr>
          <p:spPr>
            <a:xfrm rot="16200000" flipH="1" flipV="1">
              <a:off x="1877884" y="4506160"/>
              <a:ext cx="258078" cy="81644"/>
            </a:xfrm>
            <a:prstGeom prst="curvedConnector3">
              <a:avLst>
                <a:gd name="adj1" fmla="val -205821"/>
              </a:avLst>
            </a:prstGeom>
            <a:noFill/>
            <a:ln w="9525" cap="flat" cmpd="sng" algn="ctr">
              <a:solidFill>
                <a:srgbClr val="00B050"/>
              </a:solidFill>
              <a:prstDash val="solid"/>
              <a:headEnd type="triangle" w="med" len="med"/>
              <a:tailEnd type="none" w="med" len="med"/>
            </a:ln>
            <a:effectLst/>
          </p:spPr>
        </p:cxnSp>
        <p:grpSp>
          <p:nvGrpSpPr>
            <p:cNvPr id="49" name="Group 48">
              <a:extLst>
                <a:ext uri="{FF2B5EF4-FFF2-40B4-BE49-F238E27FC236}">
                  <a16:creationId xmlns:a16="http://schemas.microsoft.com/office/drawing/2014/main" id="{7381D581-27CD-85D5-76DB-D5F5F4E87CCA}"/>
                </a:ext>
              </a:extLst>
            </p:cNvPr>
            <p:cNvGrpSpPr/>
            <p:nvPr/>
          </p:nvGrpSpPr>
          <p:grpSpPr>
            <a:xfrm>
              <a:off x="4203934" y="4015686"/>
              <a:ext cx="704607" cy="1260720"/>
              <a:chOff x="3790834" y="4267586"/>
              <a:chExt cx="939475" cy="1680960"/>
            </a:xfrm>
          </p:grpSpPr>
          <p:sp>
            <p:nvSpPr>
              <p:cNvPr id="50" name="TextBox 195">
                <a:extLst>
                  <a:ext uri="{FF2B5EF4-FFF2-40B4-BE49-F238E27FC236}">
                    <a16:creationId xmlns:a16="http://schemas.microsoft.com/office/drawing/2014/main" id="{B485C60A-75FB-D0CF-9DC1-462B6E81589C}"/>
                  </a:ext>
                </a:extLst>
              </p:cNvPr>
              <p:cNvSpPr txBox="1"/>
              <p:nvPr/>
            </p:nvSpPr>
            <p:spPr>
              <a:xfrm rot="5400000">
                <a:off x="3549310" y="4767547"/>
                <a:ext cx="1680960" cy="681038"/>
              </a:xfrm>
              <a:prstGeom prst="roundRect">
                <a:avLst/>
              </a:prstGeom>
              <a:solidFill>
                <a:sysClr val="window" lastClr="FFFFF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200" b="1" kern="0" dirty="0">
                    <a:solidFill>
                      <a:prstClr val="black">
                        <a:lumMod val="65000"/>
                        <a:lumOff val="35000"/>
                      </a:prstClr>
                    </a:solidFill>
                    <a:latin typeface="Arial Narrow" panose="020B0606020202030204" pitchFamily="34" charset="0"/>
                  </a:rPr>
                  <a:t>Standard Data Records</a:t>
                </a:r>
                <a:endParaRPr lang="en-US" sz="1350" b="1" kern="0" dirty="0">
                  <a:solidFill>
                    <a:prstClr val="black">
                      <a:lumMod val="65000"/>
                      <a:lumOff val="35000"/>
                    </a:prstClr>
                  </a:solidFill>
                  <a:latin typeface="Arial Narrow" panose="020B0606020202030204" pitchFamily="34" charset="0"/>
                </a:endParaRPr>
              </a:p>
            </p:txBody>
          </p:sp>
          <p:sp>
            <p:nvSpPr>
              <p:cNvPr id="51" name="Right Arrow 196">
                <a:extLst>
                  <a:ext uri="{FF2B5EF4-FFF2-40B4-BE49-F238E27FC236}">
                    <a16:creationId xmlns:a16="http://schemas.microsoft.com/office/drawing/2014/main" id="{5EBC5B27-BCA3-D2C1-2623-5FC4BE94692B}"/>
                  </a:ext>
                </a:extLst>
              </p:cNvPr>
              <p:cNvSpPr/>
              <p:nvPr/>
            </p:nvSpPr>
            <p:spPr>
              <a:xfrm>
                <a:off x="3790834" y="4664949"/>
                <a:ext cx="324584" cy="609600"/>
              </a:xfrm>
              <a:prstGeom prst="rightArrow">
                <a:avLst/>
              </a:prstGeom>
              <a:solidFill>
                <a:srgbClr val="FFC000"/>
              </a:solidFill>
              <a:ln w="25400" cap="flat" cmpd="sng" algn="ctr">
                <a:solidFill>
                  <a:srgbClr val="F07F0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dirty="0">
                  <a:solidFill>
                    <a:prstClr val="white"/>
                  </a:solidFill>
                  <a:latin typeface="Calibri"/>
                </a:endParaRPr>
              </a:p>
            </p:txBody>
          </p:sp>
        </p:grpSp>
        <p:cxnSp>
          <p:nvCxnSpPr>
            <p:cNvPr id="52" name="Straight Arrow Connector 51">
              <a:extLst>
                <a:ext uri="{FF2B5EF4-FFF2-40B4-BE49-F238E27FC236}">
                  <a16:creationId xmlns:a16="http://schemas.microsoft.com/office/drawing/2014/main" id="{C31BC08B-F9B2-A6A6-9C61-018BE30089E1}"/>
                </a:ext>
              </a:extLst>
            </p:cNvPr>
            <p:cNvCxnSpPr/>
            <p:nvPr/>
          </p:nvCxnSpPr>
          <p:spPr>
            <a:xfrm flipV="1">
              <a:off x="7108794" y="4587488"/>
              <a:ext cx="0" cy="629474"/>
            </a:xfrm>
            <a:prstGeom prst="straightConnector1">
              <a:avLst/>
            </a:prstGeom>
            <a:noFill/>
            <a:ln w="9525" cap="flat" cmpd="sng" algn="ctr">
              <a:solidFill>
                <a:srgbClr val="FFC000"/>
              </a:solidFill>
              <a:prstDash val="sysDash"/>
              <a:headEnd type="none" w="med" len="med"/>
              <a:tailEnd type="none" w="med" len="med"/>
            </a:ln>
            <a:effectLst/>
          </p:spPr>
        </p:cxnSp>
        <p:pic>
          <p:nvPicPr>
            <p:cNvPr id="53" name="Picture 52" descr="http://upload.wikimedia.org/wikipedia/commons/thumb/2/27/FP_Satellite_icon.svg/1024px-FP_Satellite_icon.svg.png">
              <a:extLst>
                <a:ext uri="{FF2B5EF4-FFF2-40B4-BE49-F238E27FC236}">
                  <a16:creationId xmlns:a16="http://schemas.microsoft.com/office/drawing/2014/main" id="{A68268B1-83CD-EFE7-6FA8-4BABD6D3B0ED}"/>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3832206" y="3067653"/>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4" name="Picture 53" descr="http://upload.wikimedia.org/wikipedia/commons/thumb/2/27/FP_Satellite_icon.svg/1024px-FP_Satellite_icon.svg.png">
              <a:extLst>
                <a:ext uri="{FF2B5EF4-FFF2-40B4-BE49-F238E27FC236}">
                  <a16:creationId xmlns:a16="http://schemas.microsoft.com/office/drawing/2014/main" id="{F723ABE6-C2A1-7C1B-C07A-84A48F9816D5}"/>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3394446" y="3115775"/>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5" name="Picture 54" descr="http://upload.wikimedia.org/wikipedia/commons/thumb/2/27/FP_Satellite_icon.svg/1024px-FP_Satellite_icon.svg.png">
              <a:extLst>
                <a:ext uri="{FF2B5EF4-FFF2-40B4-BE49-F238E27FC236}">
                  <a16:creationId xmlns:a16="http://schemas.microsoft.com/office/drawing/2014/main" id="{9674CE77-79E9-29E4-C936-C76FDA989F27}"/>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3026264" y="3195732"/>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6" name="Picture 55" descr="http://upload.wikimedia.org/wikipedia/commons/thumb/2/27/FP_Satellite_icon.svg/1024px-FP_Satellite_icon.svg.png">
              <a:extLst>
                <a:ext uri="{FF2B5EF4-FFF2-40B4-BE49-F238E27FC236}">
                  <a16:creationId xmlns:a16="http://schemas.microsoft.com/office/drawing/2014/main" id="{56B1FF02-81B2-3073-C77E-B4C9C5EF99F1}"/>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2688953" y="3075320"/>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7" name="Picture 56" descr="http://upload.wikimedia.org/wikipedia/commons/thumb/2/27/FP_Satellite_icon.svg/1024px-FP_Satellite_icon.svg.png">
              <a:extLst>
                <a:ext uri="{FF2B5EF4-FFF2-40B4-BE49-F238E27FC236}">
                  <a16:creationId xmlns:a16="http://schemas.microsoft.com/office/drawing/2014/main" id="{5C341E58-69C8-65DE-F5A7-ABB4B13CA39E}"/>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2358909" y="3417980"/>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8" name="Picture 57" descr="http://upload.wikimedia.org/wikipedia/commons/thumb/2/27/FP_Satellite_icon.svg/1024px-FP_Satellite_icon.svg.png">
              <a:extLst>
                <a:ext uri="{FF2B5EF4-FFF2-40B4-BE49-F238E27FC236}">
                  <a16:creationId xmlns:a16="http://schemas.microsoft.com/office/drawing/2014/main" id="{0820EC6D-C7FE-B14F-CDE1-BDB9E26A574A}"/>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2015627" y="3221861"/>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pic>
          <p:nvPicPr>
            <p:cNvPr id="59" name="Picture 58" descr="http://upload.wikimedia.org/wikipedia/commons/thumb/2/27/FP_Satellite_icon.svg/1024px-FP_Satellite_icon.svg.png">
              <a:extLst>
                <a:ext uri="{FF2B5EF4-FFF2-40B4-BE49-F238E27FC236}">
                  <a16:creationId xmlns:a16="http://schemas.microsoft.com/office/drawing/2014/main" id="{C1B1F2C5-817F-C4E6-CECD-6E6AE599EF87}"/>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rot="18999714">
              <a:off x="1468565" y="3491151"/>
              <a:ext cx="299857" cy="299857"/>
            </a:xfrm>
            <a:prstGeom prst="rect">
              <a:avLst/>
            </a:prstGeom>
            <a:noFill/>
            <a:effectLst>
              <a:glow rad="63500">
                <a:schemeClr val="accent4">
                  <a:lumMod val="60000"/>
                  <a:lumOff val="40000"/>
                  <a:alpha val="40000"/>
                </a:schemeClr>
              </a:glow>
            </a:effectLst>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65A487F8-FA4A-AC40-D88E-754B7B0367D2}"/>
                </a:ext>
              </a:extLst>
            </p:cNvPr>
            <p:cNvGrpSpPr/>
            <p:nvPr/>
          </p:nvGrpSpPr>
          <p:grpSpPr>
            <a:xfrm>
              <a:off x="1276872" y="3154710"/>
              <a:ext cx="1073778" cy="288014"/>
              <a:chOff x="214846" y="592159"/>
              <a:chExt cx="1054577" cy="288093"/>
            </a:xfrm>
          </p:grpSpPr>
          <p:sp>
            <p:nvSpPr>
              <p:cNvPr id="61" name="Rounded Rectangle 230">
                <a:extLst>
                  <a:ext uri="{FF2B5EF4-FFF2-40B4-BE49-F238E27FC236}">
                    <a16:creationId xmlns:a16="http://schemas.microsoft.com/office/drawing/2014/main" id="{B218313F-5991-204F-7A9A-9D0E0AD6E571}"/>
                  </a:ext>
                </a:extLst>
              </p:cNvPr>
              <p:cNvSpPr/>
              <p:nvPr/>
            </p:nvSpPr>
            <p:spPr>
              <a:xfrm>
                <a:off x="214846" y="592159"/>
                <a:ext cx="981221" cy="288093"/>
              </a:xfrm>
              <a:prstGeom prst="roundRect">
                <a:avLst/>
              </a:prstGeom>
              <a:solidFill>
                <a:sysClr val="window" lastClr="FFFFFF"/>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62" name="TextBox 231">
                <a:extLst>
                  <a:ext uri="{FF2B5EF4-FFF2-40B4-BE49-F238E27FC236}">
                    <a16:creationId xmlns:a16="http://schemas.microsoft.com/office/drawing/2014/main" id="{2FAB9F80-23E7-D861-8311-EBC3A8109888}"/>
                  </a:ext>
                </a:extLst>
              </p:cNvPr>
              <p:cNvSpPr txBox="1"/>
              <p:nvPr/>
            </p:nvSpPr>
            <p:spPr>
              <a:xfrm>
                <a:off x="223806" y="623850"/>
                <a:ext cx="1045617" cy="2539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050" b="1" kern="0" dirty="0">
                    <a:solidFill>
                      <a:prstClr val="black"/>
                    </a:solidFill>
                    <a:latin typeface="Arial Narrow" panose="020B0606020202030204" pitchFamily="34" charset="0"/>
                  </a:rPr>
                  <a:t>Transport Layer</a:t>
                </a:r>
              </a:p>
            </p:txBody>
          </p:sp>
        </p:grpSp>
        <p:cxnSp>
          <p:nvCxnSpPr>
            <p:cNvPr id="63" name="Straight Arrow Connector 62">
              <a:extLst>
                <a:ext uri="{FF2B5EF4-FFF2-40B4-BE49-F238E27FC236}">
                  <a16:creationId xmlns:a16="http://schemas.microsoft.com/office/drawing/2014/main" id="{453CB06E-1BEA-1343-575B-C4939CB0D3D3}"/>
                </a:ext>
              </a:extLst>
            </p:cNvPr>
            <p:cNvCxnSpPr/>
            <p:nvPr/>
          </p:nvCxnSpPr>
          <p:spPr>
            <a:xfrm>
              <a:off x="2058999" y="2835402"/>
              <a:ext cx="566122" cy="443251"/>
            </a:xfrm>
            <a:prstGeom prst="straightConnector1">
              <a:avLst/>
            </a:prstGeom>
            <a:noFill/>
            <a:ln w="9525" cap="flat" cmpd="sng" algn="ctr">
              <a:solidFill>
                <a:srgbClr val="FFC000"/>
              </a:solidFill>
              <a:prstDash val="sysDash"/>
              <a:headEnd type="triangle" w="sm" len="med"/>
              <a:tailEnd type="triangle" w="sm" len="med"/>
            </a:ln>
            <a:effectLst/>
          </p:spPr>
        </p:cxnSp>
        <p:cxnSp>
          <p:nvCxnSpPr>
            <p:cNvPr id="64" name="Straight Arrow Connector 63">
              <a:extLst>
                <a:ext uri="{FF2B5EF4-FFF2-40B4-BE49-F238E27FC236}">
                  <a16:creationId xmlns:a16="http://schemas.microsoft.com/office/drawing/2014/main" id="{A9847F2D-AD51-23A8-422F-B11D290E84A6}"/>
                </a:ext>
              </a:extLst>
            </p:cNvPr>
            <p:cNvCxnSpPr/>
            <p:nvPr/>
          </p:nvCxnSpPr>
          <p:spPr>
            <a:xfrm flipH="1" flipV="1">
              <a:off x="1629641" y="3994988"/>
              <a:ext cx="314325" cy="612320"/>
            </a:xfrm>
            <a:prstGeom prst="straightConnector1">
              <a:avLst/>
            </a:prstGeom>
            <a:noFill/>
            <a:ln w="9525" cap="flat" cmpd="sng" algn="ctr">
              <a:solidFill>
                <a:srgbClr val="FFC000"/>
              </a:solidFill>
              <a:prstDash val="sysDash"/>
              <a:headEnd type="none" w="med" len="med"/>
              <a:tailEnd type="triangle" w="sm" len="med"/>
            </a:ln>
            <a:effectLst/>
          </p:spPr>
        </p:cxnSp>
        <p:cxnSp>
          <p:nvCxnSpPr>
            <p:cNvPr id="65" name="Straight Arrow Connector 64">
              <a:extLst>
                <a:ext uri="{FF2B5EF4-FFF2-40B4-BE49-F238E27FC236}">
                  <a16:creationId xmlns:a16="http://schemas.microsoft.com/office/drawing/2014/main" id="{EA15CCA7-D250-2288-16BD-0B035F0A807C}"/>
                </a:ext>
              </a:extLst>
            </p:cNvPr>
            <p:cNvCxnSpPr/>
            <p:nvPr/>
          </p:nvCxnSpPr>
          <p:spPr>
            <a:xfrm flipH="1">
              <a:off x="1833748" y="3449722"/>
              <a:ext cx="208190" cy="191861"/>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66" name="Straight Arrow Connector 65">
              <a:extLst>
                <a:ext uri="{FF2B5EF4-FFF2-40B4-BE49-F238E27FC236}">
                  <a16:creationId xmlns:a16="http://schemas.microsoft.com/office/drawing/2014/main" id="{0F075CC3-B2C9-525F-BCED-E16205F1FD7D}"/>
                </a:ext>
              </a:extLst>
            </p:cNvPr>
            <p:cNvCxnSpPr/>
            <p:nvPr/>
          </p:nvCxnSpPr>
          <p:spPr>
            <a:xfrm flipH="1">
              <a:off x="1854160" y="3641583"/>
              <a:ext cx="551089" cy="48986"/>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67" name="Straight Arrow Connector 66">
              <a:extLst>
                <a:ext uri="{FF2B5EF4-FFF2-40B4-BE49-F238E27FC236}">
                  <a16:creationId xmlns:a16="http://schemas.microsoft.com/office/drawing/2014/main" id="{63E29540-030E-152B-1889-839CCB287900}"/>
                </a:ext>
              </a:extLst>
            </p:cNvPr>
            <p:cNvCxnSpPr/>
            <p:nvPr/>
          </p:nvCxnSpPr>
          <p:spPr>
            <a:xfrm flipH="1">
              <a:off x="2409313" y="3294601"/>
              <a:ext cx="240864" cy="45540"/>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68" name="Straight Arrow Connector 67">
              <a:extLst>
                <a:ext uri="{FF2B5EF4-FFF2-40B4-BE49-F238E27FC236}">
                  <a16:creationId xmlns:a16="http://schemas.microsoft.com/office/drawing/2014/main" id="{667227ED-159C-78E0-420C-CB4199C08509}"/>
                </a:ext>
              </a:extLst>
            </p:cNvPr>
            <p:cNvCxnSpPr>
              <a:endCxn id="57" idx="3"/>
            </p:cNvCxnSpPr>
            <p:nvPr/>
          </p:nvCxnSpPr>
          <p:spPr>
            <a:xfrm flipH="1">
              <a:off x="2617883" y="3367962"/>
              <a:ext cx="76968" cy="97051"/>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69" name="Straight Arrow Connector 68">
              <a:extLst>
                <a:ext uri="{FF2B5EF4-FFF2-40B4-BE49-F238E27FC236}">
                  <a16:creationId xmlns:a16="http://schemas.microsoft.com/office/drawing/2014/main" id="{7CF0975C-B7FB-032D-A8A6-F5695F5E9913}"/>
                </a:ext>
              </a:extLst>
            </p:cNvPr>
            <p:cNvCxnSpPr/>
            <p:nvPr/>
          </p:nvCxnSpPr>
          <p:spPr>
            <a:xfrm flipH="1">
              <a:off x="3025528" y="3180301"/>
              <a:ext cx="355352" cy="29352"/>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70" name="Straight Arrow Connector 69">
              <a:extLst>
                <a:ext uri="{FF2B5EF4-FFF2-40B4-BE49-F238E27FC236}">
                  <a16:creationId xmlns:a16="http://schemas.microsoft.com/office/drawing/2014/main" id="{7EE08044-0862-50BA-D73B-FEC9FB7556AD}"/>
                </a:ext>
              </a:extLst>
            </p:cNvPr>
            <p:cNvCxnSpPr/>
            <p:nvPr/>
          </p:nvCxnSpPr>
          <p:spPr>
            <a:xfrm flipH="1" flipV="1">
              <a:off x="2923680" y="3355833"/>
              <a:ext cx="121019" cy="81357"/>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71" name="Straight Arrow Connector 70">
              <a:extLst>
                <a:ext uri="{FF2B5EF4-FFF2-40B4-BE49-F238E27FC236}">
                  <a16:creationId xmlns:a16="http://schemas.microsoft.com/office/drawing/2014/main" id="{F0ACB8CF-5E6C-BC2A-D302-BA73ECEE1FD8}"/>
                </a:ext>
              </a:extLst>
            </p:cNvPr>
            <p:cNvCxnSpPr/>
            <p:nvPr/>
          </p:nvCxnSpPr>
          <p:spPr>
            <a:xfrm flipH="1">
              <a:off x="3295811" y="3302766"/>
              <a:ext cx="574926" cy="146972"/>
            </a:xfrm>
            <a:prstGeom prst="straightConnector1">
              <a:avLst/>
            </a:prstGeom>
            <a:noFill/>
            <a:ln w="9525" cap="flat" cmpd="sng" algn="ctr">
              <a:solidFill>
                <a:schemeClr val="bg1">
                  <a:lumMod val="75000"/>
                </a:schemeClr>
              </a:solidFill>
              <a:prstDash val="sysDot"/>
              <a:headEnd type="none" w="med" len="med"/>
              <a:tailEnd type="none" w="med" len="med"/>
            </a:ln>
            <a:effectLst/>
          </p:spPr>
        </p:cxnSp>
        <p:cxnSp>
          <p:nvCxnSpPr>
            <p:cNvPr id="72" name="Straight Arrow Connector 71">
              <a:extLst>
                <a:ext uri="{FF2B5EF4-FFF2-40B4-BE49-F238E27FC236}">
                  <a16:creationId xmlns:a16="http://schemas.microsoft.com/office/drawing/2014/main" id="{15BB95C1-CB3E-7655-A788-04D9E24C281A}"/>
                </a:ext>
              </a:extLst>
            </p:cNvPr>
            <p:cNvCxnSpPr/>
            <p:nvPr/>
          </p:nvCxnSpPr>
          <p:spPr>
            <a:xfrm flipH="1" flipV="1">
              <a:off x="3555631" y="3463906"/>
              <a:ext cx="311024" cy="653545"/>
            </a:xfrm>
            <a:prstGeom prst="straightConnector1">
              <a:avLst/>
            </a:prstGeom>
            <a:noFill/>
            <a:ln w="9525" cap="flat" cmpd="sng" algn="ctr">
              <a:solidFill>
                <a:schemeClr val="bg1">
                  <a:lumMod val="75000"/>
                </a:schemeClr>
              </a:solidFill>
              <a:prstDash val="sysDot"/>
              <a:headEnd type="triangle" w="sm" len="med"/>
              <a:tailEnd type="triangle" w="sm" len="med"/>
            </a:ln>
            <a:effectLst/>
          </p:spPr>
        </p:cxnSp>
        <p:grpSp>
          <p:nvGrpSpPr>
            <p:cNvPr id="73" name="Group 72">
              <a:extLst>
                <a:ext uri="{FF2B5EF4-FFF2-40B4-BE49-F238E27FC236}">
                  <a16:creationId xmlns:a16="http://schemas.microsoft.com/office/drawing/2014/main" id="{2ACCA220-541C-16DA-B431-69D38A07EFF5}"/>
                </a:ext>
              </a:extLst>
            </p:cNvPr>
            <p:cNvGrpSpPr/>
            <p:nvPr/>
          </p:nvGrpSpPr>
          <p:grpSpPr>
            <a:xfrm>
              <a:off x="4926745" y="3893460"/>
              <a:ext cx="2120650" cy="1178276"/>
              <a:chOff x="6230414" y="425606"/>
              <a:chExt cx="2120650" cy="1178276"/>
            </a:xfrm>
          </p:grpSpPr>
          <p:sp>
            <p:nvSpPr>
              <p:cNvPr id="74" name="Cloud 73">
                <a:extLst>
                  <a:ext uri="{FF2B5EF4-FFF2-40B4-BE49-F238E27FC236}">
                    <a16:creationId xmlns:a16="http://schemas.microsoft.com/office/drawing/2014/main" id="{A19E3185-021C-6F93-684F-7E7FF6D529AD}"/>
                  </a:ext>
                </a:extLst>
              </p:cNvPr>
              <p:cNvSpPr/>
              <p:nvPr/>
            </p:nvSpPr>
            <p:spPr>
              <a:xfrm rot="21262539" flipV="1">
                <a:off x="6628861" y="425606"/>
                <a:ext cx="1722203" cy="967569"/>
              </a:xfrm>
              <a:prstGeom prst="cloud">
                <a:avLst/>
              </a:prstGeom>
              <a:solidFill>
                <a:srgbClr val="FFC000"/>
              </a:solidFill>
              <a:ln w="25400" cap="flat" cmpd="sng" algn="ctr">
                <a:solidFill>
                  <a:sysClr val="window" lastClr="FFFFFF">
                    <a:lumMod val="75000"/>
                  </a:sysClr>
                </a:solidFill>
                <a:prstDash val="solid"/>
              </a:ln>
              <a:effectLst>
                <a:softEdge rad="3175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dirty="0">
                  <a:solidFill>
                    <a:prstClr val="black"/>
                  </a:solidFill>
                  <a:latin typeface="Calibri"/>
                </a:endParaRPr>
              </a:p>
            </p:txBody>
          </p:sp>
          <p:sp>
            <p:nvSpPr>
              <p:cNvPr id="75" name="Cloud 74">
                <a:extLst>
                  <a:ext uri="{FF2B5EF4-FFF2-40B4-BE49-F238E27FC236}">
                    <a16:creationId xmlns:a16="http://schemas.microsoft.com/office/drawing/2014/main" id="{D3FBBE9E-CC30-0C4F-D48D-756B4B7063A2}"/>
                  </a:ext>
                </a:extLst>
              </p:cNvPr>
              <p:cNvSpPr/>
              <p:nvPr/>
            </p:nvSpPr>
            <p:spPr>
              <a:xfrm rot="21262539" flipV="1">
                <a:off x="6440248" y="507253"/>
                <a:ext cx="1722203" cy="967569"/>
              </a:xfrm>
              <a:prstGeom prst="cloud">
                <a:avLst/>
              </a:prstGeom>
              <a:solidFill>
                <a:srgbClr val="FF0000"/>
              </a:solidFill>
              <a:ln w="25400" cap="flat" cmpd="sng" algn="ctr">
                <a:solidFill>
                  <a:sysClr val="window" lastClr="FFFFFF">
                    <a:lumMod val="75000"/>
                  </a:sysClr>
                </a:solidFill>
                <a:prstDash val="solid"/>
              </a:ln>
              <a:effectLst>
                <a:softEdge rad="3175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dirty="0">
                  <a:solidFill>
                    <a:prstClr val="black"/>
                  </a:solidFill>
                  <a:latin typeface="Calibri"/>
                </a:endParaRPr>
              </a:p>
            </p:txBody>
          </p:sp>
          <p:grpSp>
            <p:nvGrpSpPr>
              <p:cNvPr id="76" name="Group 75" descr="Space Domain Awareness Environment Toolkit for Defense&#10;UNCLASS//SECRET//TOP-SECRET&#10;">
                <a:extLst>
                  <a:ext uri="{FF2B5EF4-FFF2-40B4-BE49-F238E27FC236}">
                    <a16:creationId xmlns:a16="http://schemas.microsoft.com/office/drawing/2014/main" id="{19114133-4326-5F55-718D-2DE8D15FDE45}"/>
                  </a:ext>
                </a:extLst>
              </p:cNvPr>
              <p:cNvGrpSpPr/>
              <p:nvPr/>
            </p:nvGrpSpPr>
            <p:grpSpPr>
              <a:xfrm>
                <a:off x="6230414" y="636313"/>
                <a:ext cx="1722204" cy="967569"/>
                <a:chOff x="3264513" y="2975368"/>
                <a:chExt cx="1722673" cy="967834"/>
              </a:xfrm>
              <a:solidFill>
                <a:srgbClr val="92D050"/>
              </a:solidFill>
            </p:grpSpPr>
            <p:sp>
              <p:nvSpPr>
                <p:cNvPr id="77" name="Cloud 76">
                  <a:extLst>
                    <a:ext uri="{FF2B5EF4-FFF2-40B4-BE49-F238E27FC236}">
                      <a16:creationId xmlns:a16="http://schemas.microsoft.com/office/drawing/2014/main" id="{D7285975-BB8C-6894-B173-65DDC904D149}"/>
                    </a:ext>
                  </a:extLst>
                </p:cNvPr>
                <p:cNvSpPr/>
                <p:nvPr/>
              </p:nvSpPr>
              <p:spPr>
                <a:xfrm rot="21216614" flipV="1">
                  <a:off x="3264513" y="2975368"/>
                  <a:ext cx="1722673" cy="967834"/>
                </a:xfrm>
                <a:prstGeom prst="cloud">
                  <a:avLst/>
                </a:prstGeom>
                <a:grpFill/>
                <a:ln w="25400" cap="flat" cmpd="sng" algn="ctr">
                  <a:solidFill>
                    <a:sysClr val="window" lastClr="FFFFFF">
                      <a:lumMod val="75000"/>
                    </a:sysClr>
                  </a:solidFill>
                  <a:prstDash val="solid"/>
                </a:ln>
                <a:effectLst>
                  <a:softEdge rad="31750"/>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dirty="0">
                    <a:solidFill>
                      <a:prstClr val="black"/>
                    </a:solidFill>
                    <a:latin typeface="Calibri"/>
                  </a:endParaRPr>
                </a:p>
              </p:txBody>
            </p:sp>
            <p:sp>
              <p:nvSpPr>
                <p:cNvPr id="78" name="TextBox 151">
                  <a:extLst>
                    <a:ext uri="{FF2B5EF4-FFF2-40B4-BE49-F238E27FC236}">
                      <a16:creationId xmlns:a16="http://schemas.microsoft.com/office/drawing/2014/main" id="{865A2810-34E0-60B0-3430-73C18C80700B}"/>
                    </a:ext>
                  </a:extLst>
                </p:cNvPr>
                <p:cNvSpPr txBox="1"/>
                <p:nvPr/>
              </p:nvSpPr>
              <p:spPr>
                <a:xfrm>
                  <a:off x="3421484" y="3279303"/>
                  <a:ext cx="1418786" cy="346344"/>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050" b="1" kern="0" dirty="0">
                      <a:solidFill>
                        <a:prstClr val="black">
                          <a:lumMod val="65000"/>
                          <a:lumOff val="35000"/>
                        </a:prstClr>
                      </a:solidFill>
                      <a:latin typeface="Arial Narrow" panose="020B0606020202030204" pitchFamily="34" charset="0"/>
                    </a:rPr>
                    <a:t>SET4D on C2S Cloud</a:t>
                  </a:r>
                </a:p>
                <a:p>
                  <a:pPr algn="ctr" defTabSz="685800">
                    <a:defRPr/>
                  </a:pPr>
                  <a:r>
                    <a:rPr lang="en-US" sz="600" b="1" kern="0" dirty="0">
                      <a:solidFill>
                        <a:prstClr val="black">
                          <a:lumMod val="65000"/>
                          <a:lumOff val="35000"/>
                        </a:prstClr>
                      </a:solidFill>
                      <a:latin typeface="Arial Narrow" panose="020B0606020202030204" pitchFamily="34" charset="0"/>
                    </a:rPr>
                    <a:t>UNCLASS//</a:t>
                  </a:r>
                  <a:r>
                    <a:rPr lang="en-US" sz="600" b="1" kern="0" dirty="0">
                      <a:solidFill>
                        <a:srgbClr val="FF0000"/>
                      </a:solidFill>
                      <a:latin typeface="Arial Narrow" panose="020B0606020202030204" pitchFamily="34" charset="0"/>
                    </a:rPr>
                    <a:t>SECRET</a:t>
                  </a:r>
                  <a:r>
                    <a:rPr lang="en-US" sz="600" b="1" kern="0" dirty="0">
                      <a:solidFill>
                        <a:prstClr val="black">
                          <a:lumMod val="65000"/>
                          <a:lumOff val="35000"/>
                        </a:prstClr>
                      </a:solidFill>
                      <a:latin typeface="Arial Narrow" panose="020B0606020202030204" pitchFamily="34" charset="0"/>
                    </a:rPr>
                    <a:t>//</a:t>
                  </a:r>
                  <a:r>
                    <a:rPr lang="en-US" sz="600" b="1" kern="0" dirty="0">
                      <a:solidFill>
                        <a:srgbClr val="FFC000"/>
                      </a:solidFill>
                      <a:latin typeface="Arial Narrow" panose="020B0606020202030204" pitchFamily="34" charset="0"/>
                    </a:rPr>
                    <a:t>TOP-SECRET</a:t>
                  </a:r>
                </a:p>
              </p:txBody>
            </p:sp>
          </p:grpSp>
        </p:grpSp>
        <p:grpSp>
          <p:nvGrpSpPr>
            <p:cNvPr id="79" name="Group 78">
              <a:extLst>
                <a:ext uri="{FF2B5EF4-FFF2-40B4-BE49-F238E27FC236}">
                  <a16:creationId xmlns:a16="http://schemas.microsoft.com/office/drawing/2014/main" id="{BE13D191-5C5C-5106-3AF3-633523945895}"/>
                </a:ext>
              </a:extLst>
            </p:cNvPr>
            <p:cNvGrpSpPr/>
            <p:nvPr/>
          </p:nvGrpSpPr>
          <p:grpSpPr>
            <a:xfrm>
              <a:off x="6026691" y="3428368"/>
              <a:ext cx="1230830" cy="447067"/>
              <a:chOff x="3903892" y="-202293"/>
              <a:chExt cx="1335613" cy="447189"/>
            </a:xfrm>
          </p:grpSpPr>
          <p:sp>
            <p:nvSpPr>
              <p:cNvPr id="80" name="Rounded Rectangle 167">
                <a:extLst>
                  <a:ext uri="{FF2B5EF4-FFF2-40B4-BE49-F238E27FC236}">
                    <a16:creationId xmlns:a16="http://schemas.microsoft.com/office/drawing/2014/main" id="{AF534ACC-D6C4-83BE-94BD-5292D4157E14}"/>
                  </a:ext>
                </a:extLst>
              </p:cNvPr>
              <p:cNvSpPr/>
              <p:nvPr/>
            </p:nvSpPr>
            <p:spPr>
              <a:xfrm>
                <a:off x="3981663" y="-202293"/>
                <a:ext cx="1116101" cy="447189"/>
              </a:xfrm>
              <a:prstGeom prst="roundRect">
                <a:avLst/>
              </a:prstGeom>
              <a:solidFill>
                <a:sysClr val="window" lastClr="FFFFFF"/>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81" name="TextBox 168">
                <a:extLst>
                  <a:ext uri="{FF2B5EF4-FFF2-40B4-BE49-F238E27FC236}">
                    <a16:creationId xmlns:a16="http://schemas.microsoft.com/office/drawing/2014/main" id="{2D8F3ED1-DA5B-4B09-262F-675B45D7A8CF}"/>
                  </a:ext>
                </a:extLst>
              </p:cNvPr>
              <p:cNvSpPr txBox="1"/>
              <p:nvPr/>
            </p:nvSpPr>
            <p:spPr>
              <a:xfrm>
                <a:off x="3903892" y="-182545"/>
                <a:ext cx="1335613" cy="4156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050" b="1" kern="0" dirty="0">
                    <a:solidFill>
                      <a:prstClr val="black"/>
                    </a:solidFill>
                    <a:latin typeface="Arial Narrow" panose="020B0606020202030204" pitchFamily="34" charset="0"/>
                  </a:rPr>
                  <a:t>Automated Data Exploitation</a:t>
                </a:r>
              </a:p>
            </p:txBody>
          </p:sp>
        </p:grpSp>
        <p:sp>
          <p:nvSpPr>
            <p:cNvPr id="82" name="Right Arrow 197">
              <a:extLst>
                <a:ext uri="{FF2B5EF4-FFF2-40B4-BE49-F238E27FC236}">
                  <a16:creationId xmlns:a16="http://schemas.microsoft.com/office/drawing/2014/main" id="{94DBAD0E-08E4-494B-EB3C-ED9D13D42839}"/>
                </a:ext>
              </a:extLst>
            </p:cNvPr>
            <p:cNvSpPr/>
            <p:nvPr/>
          </p:nvSpPr>
          <p:spPr>
            <a:xfrm>
              <a:off x="4914940" y="4313708"/>
              <a:ext cx="266584" cy="457200"/>
            </a:xfrm>
            <a:prstGeom prst="rightArrow">
              <a:avLst/>
            </a:prstGeom>
            <a:solidFill>
              <a:srgbClr val="FFC000"/>
            </a:solidFill>
            <a:ln w="25400" cap="flat" cmpd="sng" algn="ctr">
              <a:solidFill>
                <a:srgbClr val="F07F0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dirty="0">
                <a:solidFill>
                  <a:prstClr val="white"/>
                </a:solidFill>
                <a:latin typeface="Calibri"/>
              </a:endParaRPr>
            </a:p>
          </p:txBody>
        </p:sp>
        <p:sp>
          <p:nvSpPr>
            <p:cNvPr id="83" name="Right Arrow 141">
              <a:extLst>
                <a:ext uri="{FF2B5EF4-FFF2-40B4-BE49-F238E27FC236}">
                  <a16:creationId xmlns:a16="http://schemas.microsoft.com/office/drawing/2014/main" id="{08C2B3F1-B25C-64ED-613F-1777CAAB62F0}"/>
                </a:ext>
              </a:extLst>
            </p:cNvPr>
            <p:cNvSpPr/>
            <p:nvPr/>
          </p:nvSpPr>
          <p:spPr>
            <a:xfrm rot="16200000">
              <a:off x="5443142" y="3747958"/>
              <a:ext cx="731520" cy="182880"/>
            </a:xfrm>
            <a:prstGeom prst="rightArrow">
              <a:avLst>
                <a:gd name="adj1" fmla="val 50000"/>
                <a:gd name="adj2" fmla="val 160673"/>
              </a:avLst>
            </a:prstGeom>
            <a:solidFill>
              <a:srgbClr val="FFC000"/>
            </a:solidFill>
            <a:ln w="25400" cap="flat" cmpd="sng" algn="ctr">
              <a:solidFill>
                <a:srgbClr val="F07F0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84" name="Flowchart: Magnetic Disk 83">
              <a:extLst>
                <a:ext uri="{FF2B5EF4-FFF2-40B4-BE49-F238E27FC236}">
                  <a16:creationId xmlns:a16="http://schemas.microsoft.com/office/drawing/2014/main" id="{8DAF3DB5-E7C5-A2EA-4AEE-0DA17A738577}"/>
                </a:ext>
              </a:extLst>
            </p:cNvPr>
            <p:cNvSpPr/>
            <p:nvPr/>
          </p:nvSpPr>
          <p:spPr>
            <a:xfrm>
              <a:off x="5208314" y="4855047"/>
              <a:ext cx="613017" cy="45169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UDL</a:t>
              </a:r>
            </a:p>
          </p:txBody>
        </p:sp>
        <p:grpSp>
          <p:nvGrpSpPr>
            <p:cNvPr id="85" name="Group 84">
              <a:extLst>
                <a:ext uri="{FF2B5EF4-FFF2-40B4-BE49-F238E27FC236}">
                  <a16:creationId xmlns:a16="http://schemas.microsoft.com/office/drawing/2014/main" id="{E646FA5B-DD66-9167-96FC-518BA1D020F8}"/>
                </a:ext>
              </a:extLst>
            </p:cNvPr>
            <p:cNvGrpSpPr/>
            <p:nvPr/>
          </p:nvGrpSpPr>
          <p:grpSpPr>
            <a:xfrm>
              <a:off x="7307017" y="1326069"/>
              <a:ext cx="2909635" cy="288014"/>
              <a:chOff x="-69587" y="592159"/>
              <a:chExt cx="1335613" cy="288093"/>
            </a:xfrm>
          </p:grpSpPr>
          <p:sp>
            <p:nvSpPr>
              <p:cNvPr id="86" name="Rounded Rectangle 161">
                <a:extLst>
                  <a:ext uri="{FF2B5EF4-FFF2-40B4-BE49-F238E27FC236}">
                    <a16:creationId xmlns:a16="http://schemas.microsoft.com/office/drawing/2014/main" id="{38C0DA12-A2C9-F83F-1C19-54CED87D5C3C}"/>
                  </a:ext>
                </a:extLst>
              </p:cNvPr>
              <p:cNvSpPr/>
              <p:nvPr/>
            </p:nvSpPr>
            <p:spPr>
              <a:xfrm>
                <a:off x="-56294" y="592159"/>
                <a:ext cx="1225219" cy="288093"/>
              </a:xfrm>
              <a:prstGeom prst="roundRect">
                <a:avLst/>
              </a:prstGeom>
              <a:solidFill>
                <a:sysClr val="window" lastClr="FFFFFF"/>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87" name="TextBox 162">
                <a:extLst>
                  <a:ext uri="{FF2B5EF4-FFF2-40B4-BE49-F238E27FC236}">
                    <a16:creationId xmlns:a16="http://schemas.microsoft.com/office/drawing/2014/main" id="{E912A13C-9B6D-D5C2-1CE0-2D3E9F2BB084}"/>
                  </a:ext>
                </a:extLst>
              </p:cNvPr>
              <p:cNvSpPr txBox="1"/>
              <p:nvPr/>
            </p:nvSpPr>
            <p:spPr>
              <a:xfrm>
                <a:off x="-69587" y="623850"/>
                <a:ext cx="1335613" cy="2539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050" b="1" kern="0" dirty="0">
                    <a:solidFill>
                      <a:prstClr val="black"/>
                    </a:solidFill>
                    <a:latin typeface="Arial Narrow" panose="020B0606020202030204" pitchFamily="34" charset="0"/>
                  </a:rPr>
                  <a:t>SpEnv Impacts on Platforms, Links &amp; Warfighters</a:t>
                </a:r>
              </a:p>
            </p:txBody>
          </p:sp>
        </p:grpSp>
        <p:sp>
          <p:nvSpPr>
            <p:cNvPr id="88" name="Callout: Up Arrow 87">
              <a:extLst>
                <a:ext uri="{FF2B5EF4-FFF2-40B4-BE49-F238E27FC236}">
                  <a16:creationId xmlns:a16="http://schemas.microsoft.com/office/drawing/2014/main" id="{FB143A8A-D4F8-0743-AC3E-E6204CE61A03}"/>
                </a:ext>
              </a:extLst>
            </p:cNvPr>
            <p:cNvSpPr/>
            <p:nvPr/>
          </p:nvSpPr>
          <p:spPr>
            <a:xfrm>
              <a:off x="6012106" y="4755704"/>
              <a:ext cx="730708" cy="532725"/>
            </a:xfrm>
            <a:prstGeom prst="upArrowCallout">
              <a:avLst/>
            </a:prstGeom>
            <a:solidFill>
              <a:schemeClr val="bg1">
                <a:lumMod val="7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effectLst>
                    <a:outerShdw blurRad="38100" dist="38100" dir="2700000" algn="tl">
                      <a:srgbClr val="000000">
                        <a:alpha val="43137"/>
                      </a:srgbClr>
                    </a:outerShdw>
                  </a:effectLst>
                </a:rPr>
                <a:t>Dev sandbox</a:t>
              </a:r>
            </a:p>
          </p:txBody>
        </p:sp>
        <p:sp>
          <p:nvSpPr>
            <p:cNvPr id="89" name="TextBox 198">
              <a:extLst>
                <a:ext uri="{FF2B5EF4-FFF2-40B4-BE49-F238E27FC236}">
                  <a16:creationId xmlns:a16="http://schemas.microsoft.com/office/drawing/2014/main" id="{D69AF794-F911-0D37-3F5F-DE4D9DD14E48}"/>
                </a:ext>
              </a:extLst>
            </p:cNvPr>
            <p:cNvSpPr txBox="1"/>
            <p:nvPr/>
          </p:nvSpPr>
          <p:spPr>
            <a:xfrm rot="5400000">
              <a:off x="6736132" y="4424268"/>
              <a:ext cx="1304379" cy="510778"/>
            </a:xfrm>
            <a:prstGeom prst="roundRect">
              <a:avLst/>
            </a:prstGeom>
            <a:solidFill>
              <a:sysClr val="window" lastClr="FFFFF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200" b="1" kern="0" dirty="0">
                  <a:solidFill>
                    <a:prstClr val="black">
                      <a:lumMod val="65000"/>
                      <a:lumOff val="35000"/>
                    </a:prstClr>
                  </a:solidFill>
                  <a:latin typeface="Arial Narrow" panose="020B0606020202030204" pitchFamily="34" charset="0"/>
                </a:rPr>
                <a:t>Standard Interface</a:t>
              </a:r>
              <a:endParaRPr lang="en-US" sz="1350" b="1" kern="0" dirty="0">
                <a:solidFill>
                  <a:prstClr val="black">
                    <a:lumMod val="65000"/>
                    <a:lumOff val="35000"/>
                  </a:prstClr>
                </a:solidFill>
                <a:latin typeface="Arial Narrow" panose="020B0606020202030204" pitchFamily="34" charset="0"/>
              </a:endParaRPr>
            </a:p>
          </p:txBody>
        </p:sp>
        <p:sp>
          <p:nvSpPr>
            <p:cNvPr id="90" name="Right Arrow 199">
              <a:extLst>
                <a:ext uri="{FF2B5EF4-FFF2-40B4-BE49-F238E27FC236}">
                  <a16:creationId xmlns:a16="http://schemas.microsoft.com/office/drawing/2014/main" id="{1349C660-DC56-43C0-188C-D080E94A6871}"/>
                </a:ext>
              </a:extLst>
            </p:cNvPr>
            <p:cNvSpPr/>
            <p:nvPr/>
          </p:nvSpPr>
          <p:spPr>
            <a:xfrm>
              <a:off x="6916772" y="4366234"/>
              <a:ext cx="266584" cy="457200"/>
            </a:xfrm>
            <a:prstGeom prst="rightArrow">
              <a:avLst/>
            </a:prstGeom>
            <a:solidFill>
              <a:srgbClr val="FFC000"/>
            </a:solidFill>
            <a:ln w="25400" cap="flat" cmpd="sng" algn="ctr">
              <a:solidFill>
                <a:srgbClr val="F07F0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91" name="Left-Right Arrow 201">
              <a:extLst>
                <a:ext uri="{FF2B5EF4-FFF2-40B4-BE49-F238E27FC236}">
                  <a16:creationId xmlns:a16="http://schemas.microsoft.com/office/drawing/2014/main" id="{018BE35F-119C-816E-F799-9DE60F7D7117}"/>
                </a:ext>
              </a:extLst>
            </p:cNvPr>
            <p:cNvSpPr/>
            <p:nvPr/>
          </p:nvSpPr>
          <p:spPr>
            <a:xfrm rot="21369867">
              <a:off x="7690807" y="4639297"/>
              <a:ext cx="810936" cy="155735"/>
            </a:xfrm>
            <a:prstGeom prst="leftRightArrow">
              <a:avLst>
                <a:gd name="adj1" fmla="val 49999"/>
                <a:gd name="adj2" fmla="val 120232"/>
              </a:avLst>
            </a:prstGeom>
            <a:solidFill>
              <a:srgbClr val="FFC000"/>
            </a:solidFill>
            <a:ln w="25400" cap="flat" cmpd="sng" algn="ctr">
              <a:solidFill>
                <a:srgbClr val="F07F09">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1350" kern="0">
                <a:solidFill>
                  <a:prstClr val="white"/>
                </a:solidFill>
                <a:latin typeface="Calibri"/>
              </a:endParaRPr>
            </a:p>
          </p:txBody>
        </p:sp>
        <p:sp>
          <p:nvSpPr>
            <p:cNvPr id="92" name="TextBox 91">
              <a:extLst>
                <a:ext uri="{FF2B5EF4-FFF2-40B4-BE49-F238E27FC236}">
                  <a16:creationId xmlns:a16="http://schemas.microsoft.com/office/drawing/2014/main" id="{787D1414-DD7B-9108-C605-BBEB1E2DB406}"/>
                </a:ext>
              </a:extLst>
            </p:cNvPr>
            <p:cNvSpPr txBox="1"/>
            <p:nvPr/>
          </p:nvSpPr>
          <p:spPr>
            <a:xfrm>
              <a:off x="1161681" y="5665432"/>
              <a:ext cx="3990131" cy="738664"/>
            </a:xfrm>
            <a:prstGeom prst="rect">
              <a:avLst/>
            </a:prstGeom>
            <a:noFill/>
          </p:spPr>
          <p:txBody>
            <a:bodyPr wrap="none" rtlCol="0">
              <a:spAutoFit/>
            </a:bodyPr>
            <a:lstStyle/>
            <a:p>
              <a:r>
                <a:rPr lang="en-US" sz="1400" dirty="0">
                  <a:solidFill>
                    <a:schemeClr val="bg1"/>
                  </a:solidFill>
                </a:rPr>
                <a:t>SOON monitors solar flare locations, neutron</a:t>
              </a:r>
              <a:br>
                <a:rPr lang="en-US" sz="1400" dirty="0">
                  <a:solidFill>
                    <a:schemeClr val="bg1"/>
                  </a:solidFill>
                </a:rPr>
              </a:br>
              <a:r>
                <a:rPr lang="en-US" sz="1400" dirty="0">
                  <a:solidFill>
                    <a:schemeClr val="bg1"/>
                  </a:solidFill>
                </a:rPr>
                <a:t>monitor data from Thule for galactic cosmic rays</a:t>
              </a:r>
              <a:br>
                <a:rPr lang="en-US" sz="1400" dirty="0">
                  <a:solidFill>
                    <a:schemeClr val="bg1"/>
                  </a:solidFill>
                </a:rPr>
              </a:br>
              <a:r>
                <a:rPr lang="en-US" sz="1400" dirty="0">
                  <a:solidFill>
                    <a:schemeClr val="bg1"/>
                  </a:solidFill>
                </a:rPr>
                <a:t>and GOES proton fluxes to specify </a:t>
              </a:r>
              <a:r>
                <a:rPr lang="en-US" sz="1400" dirty="0" err="1">
                  <a:solidFill>
                    <a:schemeClr val="bg1"/>
                  </a:solidFill>
                </a:rPr>
                <a:t>RadEx</a:t>
              </a:r>
              <a:endParaRPr lang="en-US" sz="1400" dirty="0">
                <a:solidFill>
                  <a:schemeClr val="bg1"/>
                </a:solidFill>
              </a:endParaRPr>
            </a:p>
          </p:txBody>
        </p:sp>
        <p:sp>
          <p:nvSpPr>
            <p:cNvPr id="93" name="TextBox 92">
              <a:extLst>
                <a:ext uri="{FF2B5EF4-FFF2-40B4-BE49-F238E27FC236}">
                  <a16:creationId xmlns:a16="http://schemas.microsoft.com/office/drawing/2014/main" id="{9477BC88-28CE-98A4-EBB9-1B5DA7B7EF19}"/>
                </a:ext>
              </a:extLst>
            </p:cNvPr>
            <p:cNvSpPr txBox="1"/>
            <p:nvPr/>
          </p:nvSpPr>
          <p:spPr>
            <a:xfrm>
              <a:off x="7280586" y="5644324"/>
              <a:ext cx="3062057" cy="523220"/>
            </a:xfrm>
            <a:prstGeom prst="rect">
              <a:avLst/>
            </a:prstGeom>
            <a:noFill/>
          </p:spPr>
          <p:txBody>
            <a:bodyPr wrap="none" rtlCol="0">
              <a:spAutoFit/>
            </a:bodyPr>
            <a:lstStyle/>
            <a:p>
              <a:pPr algn="r"/>
              <a:r>
                <a:rPr lang="en-US" sz="1400" dirty="0">
                  <a:solidFill>
                    <a:schemeClr val="bg1"/>
                  </a:solidFill>
                </a:rPr>
                <a:t>Radiation Exposure maps and </a:t>
              </a:r>
              <a:br>
                <a:rPr lang="en-US" sz="1400" dirty="0">
                  <a:solidFill>
                    <a:schemeClr val="bg1"/>
                  </a:solidFill>
                </a:rPr>
              </a:br>
              <a:r>
                <a:rPr lang="en-US" sz="1400" dirty="0">
                  <a:solidFill>
                    <a:schemeClr val="bg1"/>
                  </a:solidFill>
                </a:rPr>
                <a:t>warnings sent to 9</a:t>
              </a:r>
              <a:r>
                <a:rPr lang="en-US" sz="1400" baseline="30000" dirty="0">
                  <a:solidFill>
                    <a:schemeClr val="bg1"/>
                  </a:solidFill>
                </a:rPr>
                <a:t>th</a:t>
              </a:r>
              <a:r>
                <a:rPr lang="en-US" sz="1400" dirty="0">
                  <a:solidFill>
                    <a:schemeClr val="bg1"/>
                  </a:solidFill>
                </a:rPr>
                <a:t> Ops Support Sq</a:t>
              </a:r>
            </a:p>
          </p:txBody>
        </p:sp>
        <p:pic>
          <p:nvPicPr>
            <p:cNvPr id="94" name="Picture 93">
              <a:extLst>
                <a:ext uri="{FF2B5EF4-FFF2-40B4-BE49-F238E27FC236}">
                  <a16:creationId xmlns:a16="http://schemas.microsoft.com/office/drawing/2014/main" id="{3CE10EFC-853D-D327-5A70-7C2ACE8F7A4A}"/>
                </a:ext>
              </a:extLst>
            </p:cNvPr>
            <p:cNvPicPr>
              <a:picLocks noChangeAspect="1"/>
            </p:cNvPicPr>
            <p:nvPr/>
          </p:nvPicPr>
          <p:blipFill>
            <a:blip r:embed="rId9"/>
            <a:srcRect/>
            <a:stretch/>
          </p:blipFill>
          <p:spPr>
            <a:xfrm>
              <a:off x="2122410" y="4179831"/>
              <a:ext cx="758342" cy="504642"/>
            </a:xfrm>
            <a:prstGeom prst="rect">
              <a:avLst/>
            </a:prstGeom>
            <a:effectLst>
              <a:glow rad="63500">
                <a:srgbClr val="F07F09">
                  <a:satMod val="175000"/>
                  <a:alpha val="40000"/>
                </a:srgbClr>
              </a:glow>
            </a:effectLst>
          </p:spPr>
        </p:pic>
        <p:sp>
          <p:nvSpPr>
            <p:cNvPr id="95" name="TextBox 94">
              <a:extLst>
                <a:ext uri="{FF2B5EF4-FFF2-40B4-BE49-F238E27FC236}">
                  <a16:creationId xmlns:a16="http://schemas.microsoft.com/office/drawing/2014/main" id="{AFBEC343-B004-768E-D1BF-53EE77B2E5F3}"/>
                </a:ext>
              </a:extLst>
            </p:cNvPr>
            <p:cNvSpPr txBox="1"/>
            <p:nvPr/>
          </p:nvSpPr>
          <p:spPr>
            <a:xfrm>
              <a:off x="2043705" y="4398243"/>
              <a:ext cx="561372" cy="246221"/>
            </a:xfrm>
            <a:prstGeom prst="rect">
              <a:avLst/>
            </a:prstGeom>
            <a:noFill/>
          </p:spPr>
          <p:txBody>
            <a:bodyPr wrap="none" rtlCol="0">
              <a:spAutoFit/>
            </a:bodyPr>
            <a:lstStyle/>
            <a:p>
              <a:r>
                <a:rPr lang="en-US" sz="1000" dirty="0"/>
                <a:t>SOON</a:t>
              </a:r>
            </a:p>
          </p:txBody>
        </p:sp>
        <p:pic>
          <p:nvPicPr>
            <p:cNvPr id="96" name="Picture 95">
              <a:extLst>
                <a:ext uri="{FF2B5EF4-FFF2-40B4-BE49-F238E27FC236}">
                  <a16:creationId xmlns:a16="http://schemas.microsoft.com/office/drawing/2014/main" id="{27A20CB7-41BC-2745-6167-A3179461110A}"/>
                </a:ext>
              </a:extLst>
            </p:cNvPr>
            <p:cNvPicPr>
              <a:picLocks noChangeAspect="1"/>
            </p:cNvPicPr>
            <p:nvPr/>
          </p:nvPicPr>
          <p:blipFill>
            <a:blip r:embed="rId10"/>
            <a:stretch>
              <a:fillRect/>
            </a:stretch>
          </p:blipFill>
          <p:spPr>
            <a:xfrm>
              <a:off x="7669498" y="2823762"/>
              <a:ext cx="2554394" cy="832954"/>
            </a:xfrm>
            <a:prstGeom prst="rect">
              <a:avLst/>
            </a:prstGeom>
            <a:ln>
              <a:solidFill>
                <a:schemeClr val="bg1"/>
              </a:solidFill>
            </a:ln>
          </p:spPr>
        </p:pic>
        <p:pic>
          <p:nvPicPr>
            <p:cNvPr id="97" name="Picture 96">
              <a:extLst>
                <a:ext uri="{FF2B5EF4-FFF2-40B4-BE49-F238E27FC236}">
                  <a16:creationId xmlns:a16="http://schemas.microsoft.com/office/drawing/2014/main" id="{42169552-789C-CABF-0F8A-E4B4FBC5FD8C}"/>
                </a:ext>
              </a:extLst>
            </p:cNvPr>
            <p:cNvPicPr>
              <a:picLocks noChangeAspect="1"/>
            </p:cNvPicPr>
            <p:nvPr/>
          </p:nvPicPr>
          <p:blipFill>
            <a:blip r:embed="rId11"/>
            <a:stretch>
              <a:fillRect/>
            </a:stretch>
          </p:blipFill>
          <p:spPr>
            <a:xfrm>
              <a:off x="9556166" y="2181793"/>
              <a:ext cx="769031" cy="846484"/>
            </a:xfrm>
            <a:prstGeom prst="rect">
              <a:avLst/>
            </a:prstGeom>
          </p:spPr>
        </p:pic>
        <p:sp>
          <p:nvSpPr>
            <p:cNvPr id="98" name="Arc 97">
              <a:extLst>
                <a:ext uri="{FF2B5EF4-FFF2-40B4-BE49-F238E27FC236}">
                  <a16:creationId xmlns:a16="http://schemas.microsoft.com/office/drawing/2014/main" id="{21F76C5B-7473-4C57-676E-84F6ABDEEF0B}"/>
                </a:ext>
              </a:extLst>
            </p:cNvPr>
            <p:cNvSpPr/>
            <p:nvPr/>
          </p:nvSpPr>
          <p:spPr>
            <a:xfrm>
              <a:off x="2459369" y="1674796"/>
              <a:ext cx="5311786" cy="247533"/>
            </a:xfrm>
            <a:prstGeom prst="arc">
              <a:avLst>
                <a:gd name="adj1" fmla="val 10821880"/>
                <a:gd name="adj2" fmla="val 0"/>
              </a:avLst>
            </a:prstGeom>
            <a:ln w="12700">
              <a:solidFill>
                <a:srgbClr val="9D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TextBox 98">
              <a:extLst>
                <a:ext uri="{FF2B5EF4-FFF2-40B4-BE49-F238E27FC236}">
                  <a16:creationId xmlns:a16="http://schemas.microsoft.com/office/drawing/2014/main" id="{21E015F6-A44A-6A58-B2C7-7E0304658506}"/>
                </a:ext>
              </a:extLst>
            </p:cNvPr>
            <p:cNvSpPr txBox="1"/>
            <p:nvPr/>
          </p:nvSpPr>
          <p:spPr>
            <a:xfrm>
              <a:off x="4010287" y="1394339"/>
              <a:ext cx="3073277" cy="307777"/>
            </a:xfrm>
            <a:prstGeom prst="rect">
              <a:avLst/>
            </a:prstGeom>
            <a:noFill/>
          </p:spPr>
          <p:txBody>
            <a:bodyPr wrap="none" rtlCol="0">
              <a:spAutoFit/>
            </a:bodyPr>
            <a:lstStyle/>
            <a:p>
              <a:r>
                <a:rPr lang="en-US" sz="1400" dirty="0">
                  <a:solidFill>
                    <a:srgbClr val="9C1414"/>
                  </a:solidFill>
                </a:rPr>
                <a:t>Solar Energetic Particle (SEP) event</a:t>
              </a:r>
            </a:p>
          </p:txBody>
        </p:sp>
        <p:grpSp>
          <p:nvGrpSpPr>
            <p:cNvPr id="100" name="Group 99">
              <a:extLst>
                <a:ext uri="{FF2B5EF4-FFF2-40B4-BE49-F238E27FC236}">
                  <a16:creationId xmlns:a16="http://schemas.microsoft.com/office/drawing/2014/main" id="{C1BD10F2-8750-47EA-6B83-65DE3CD1F2E9}"/>
                </a:ext>
              </a:extLst>
            </p:cNvPr>
            <p:cNvGrpSpPr/>
            <p:nvPr/>
          </p:nvGrpSpPr>
          <p:grpSpPr>
            <a:xfrm>
              <a:off x="8336430" y="1701990"/>
              <a:ext cx="1266687" cy="690447"/>
              <a:chOff x="-69587" y="592159"/>
              <a:chExt cx="1238512" cy="288093"/>
            </a:xfrm>
          </p:grpSpPr>
          <p:sp>
            <p:nvSpPr>
              <p:cNvPr id="101" name="Rounded Rectangle 161">
                <a:extLst>
                  <a:ext uri="{FF2B5EF4-FFF2-40B4-BE49-F238E27FC236}">
                    <a16:creationId xmlns:a16="http://schemas.microsoft.com/office/drawing/2014/main" id="{22176646-5343-39A2-E423-AC00A6290AFD}"/>
                  </a:ext>
                </a:extLst>
              </p:cNvPr>
              <p:cNvSpPr/>
              <p:nvPr/>
            </p:nvSpPr>
            <p:spPr>
              <a:xfrm>
                <a:off x="-56294" y="592159"/>
                <a:ext cx="1225219" cy="288093"/>
              </a:xfrm>
              <a:prstGeom prst="roundRect">
                <a:avLst/>
              </a:prstGeom>
              <a:solidFill>
                <a:sysClr val="window" lastClr="FFFFFF"/>
              </a:solidFill>
              <a:ln w="25400" cap="flat" cmpd="sng" algn="ctr">
                <a:solidFill>
                  <a:sysClr val="windowText" lastClr="000000">
                    <a:lumMod val="75000"/>
                    <a:lumOff val="25000"/>
                  </a:sys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lang="en-US" sz="2100" kern="0">
                  <a:solidFill>
                    <a:prstClr val="white"/>
                  </a:solidFill>
                  <a:latin typeface="Calibri"/>
                </a:endParaRPr>
              </a:p>
            </p:txBody>
          </p:sp>
          <p:sp>
            <p:nvSpPr>
              <p:cNvPr id="102" name="TextBox 162">
                <a:extLst>
                  <a:ext uri="{FF2B5EF4-FFF2-40B4-BE49-F238E27FC236}">
                    <a16:creationId xmlns:a16="http://schemas.microsoft.com/office/drawing/2014/main" id="{2376D9EC-87F7-400A-5752-43252ECC4FEB}"/>
                  </a:ext>
                </a:extLst>
              </p:cNvPr>
              <p:cNvSpPr txBox="1"/>
              <p:nvPr/>
            </p:nvSpPr>
            <p:spPr>
              <a:xfrm>
                <a:off x="-69587" y="623850"/>
                <a:ext cx="1225218" cy="2407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050" b="1" kern="0" dirty="0">
                    <a:solidFill>
                      <a:prstClr val="black"/>
                    </a:solidFill>
                    <a:latin typeface="Arial Narrow" panose="020B0606020202030204" pitchFamily="34" charset="0"/>
                  </a:rPr>
                  <a:t>Cascade from GCR and solar particles </a:t>
                </a:r>
                <a:br>
                  <a:rPr lang="en-US" sz="1050" b="1" kern="0" dirty="0">
                    <a:solidFill>
                      <a:prstClr val="black"/>
                    </a:solidFill>
                    <a:latin typeface="Arial Narrow" panose="020B0606020202030204" pitchFamily="34" charset="0"/>
                  </a:rPr>
                </a:br>
                <a:r>
                  <a:rPr lang="en-US" sz="1050" b="1" kern="0" dirty="0">
                    <a:solidFill>
                      <a:prstClr val="black"/>
                    </a:solidFill>
                    <a:latin typeface="Arial Narrow" panose="020B0606020202030204" pitchFamily="34" charset="0"/>
                  </a:rPr>
                  <a:t>cause radiation</a:t>
                </a:r>
              </a:p>
            </p:txBody>
          </p:sp>
        </p:grpSp>
        <p:sp>
          <p:nvSpPr>
            <p:cNvPr id="103" name="TextBox 102">
              <a:extLst>
                <a:ext uri="{FF2B5EF4-FFF2-40B4-BE49-F238E27FC236}">
                  <a16:creationId xmlns:a16="http://schemas.microsoft.com/office/drawing/2014/main" id="{CA499117-CEAE-D5A4-3035-3292A8246BDF}"/>
                </a:ext>
              </a:extLst>
            </p:cNvPr>
            <p:cNvSpPr txBox="1"/>
            <p:nvPr/>
          </p:nvSpPr>
          <p:spPr>
            <a:xfrm>
              <a:off x="7649121" y="3657269"/>
              <a:ext cx="2592877" cy="246221"/>
            </a:xfrm>
            <a:prstGeom prst="rect">
              <a:avLst/>
            </a:prstGeom>
            <a:noFill/>
          </p:spPr>
          <p:txBody>
            <a:bodyPr wrap="square">
              <a:spAutoFit/>
            </a:bodyPr>
            <a:lstStyle/>
            <a:p>
              <a:pPr algn="ctr"/>
              <a:r>
                <a:rPr lang="en-US" sz="1000" dirty="0">
                  <a:solidFill>
                    <a:schemeClr val="bg1"/>
                  </a:solidFill>
                </a:rPr>
                <a:t>U2 at 70,000 ft over Canada (Feb 2018)</a:t>
              </a:r>
            </a:p>
          </p:txBody>
        </p:sp>
        <p:pic>
          <p:nvPicPr>
            <p:cNvPr id="104" name="Picture 103">
              <a:extLst>
                <a:ext uri="{FF2B5EF4-FFF2-40B4-BE49-F238E27FC236}">
                  <a16:creationId xmlns:a16="http://schemas.microsoft.com/office/drawing/2014/main" id="{4E61ECDE-BCE2-947B-D9C6-4061A4B7413B}"/>
                </a:ext>
              </a:extLst>
            </p:cNvPr>
            <p:cNvPicPr>
              <a:picLocks noChangeAspect="1"/>
            </p:cNvPicPr>
            <p:nvPr/>
          </p:nvPicPr>
          <p:blipFill>
            <a:blip r:embed="rId12"/>
            <a:stretch>
              <a:fillRect/>
            </a:stretch>
          </p:blipFill>
          <p:spPr>
            <a:xfrm>
              <a:off x="7394381" y="1684985"/>
              <a:ext cx="1335140" cy="1420491"/>
            </a:xfrm>
            <a:prstGeom prst="rect">
              <a:avLst/>
            </a:prstGeom>
          </p:spPr>
        </p:pic>
        <p:pic>
          <p:nvPicPr>
            <p:cNvPr id="105" name="Picture 104">
              <a:extLst>
                <a:ext uri="{FF2B5EF4-FFF2-40B4-BE49-F238E27FC236}">
                  <a16:creationId xmlns:a16="http://schemas.microsoft.com/office/drawing/2014/main" id="{79452571-567E-8E8A-8FDE-5675519722B7}"/>
                </a:ext>
              </a:extLst>
            </p:cNvPr>
            <p:cNvPicPr>
              <a:picLocks noChangeAspect="1"/>
            </p:cNvPicPr>
            <p:nvPr/>
          </p:nvPicPr>
          <p:blipFill rotWithShape="1">
            <a:blip r:embed="rId13"/>
            <a:srcRect l="9072" t="9196" r="9614" b="9172"/>
            <a:stretch/>
          </p:blipFill>
          <p:spPr>
            <a:xfrm>
              <a:off x="8548975" y="4108392"/>
              <a:ext cx="1321594" cy="1326774"/>
            </a:xfrm>
            <a:prstGeom prst="rect">
              <a:avLst/>
            </a:prstGeom>
          </p:spPr>
        </p:pic>
      </p:grpSp>
    </p:spTree>
    <p:extLst>
      <p:ext uri="{BB962C8B-B14F-4D97-AF65-F5344CB8AC3E}">
        <p14:creationId xmlns:p14="http://schemas.microsoft.com/office/powerpoint/2010/main" val="1614692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FDB6E-7DD9-16A1-138A-347C68CF30FA}"/>
              </a:ext>
            </a:extLst>
          </p:cNvPr>
          <p:cNvSpPr>
            <a:spLocks noGrp="1"/>
          </p:cNvSpPr>
          <p:nvPr>
            <p:ph type="title"/>
          </p:nvPr>
        </p:nvSpPr>
        <p:spPr/>
        <p:txBody>
          <a:bodyPr/>
          <a:lstStyle/>
          <a:p>
            <a:r>
              <a:rPr lang="en-US" dirty="0"/>
              <a:t>Legacy Radiation Exposure Capabilities (1 of 2)</a:t>
            </a:r>
          </a:p>
        </p:txBody>
      </p:sp>
      <p:sp>
        <p:nvSpPr>
          <p:cNvPr id="7" name="Text Placeholder 6">
            <a:extLst>
              <a:ext uri="{FF2B5EF4-FFF2-40B4-BE49-F238E27FC236}">
                <a16:creationId xmlns:a16="http://schemas.microsoft.com/office/drawing/2014/main" id="{1D57A552-D501-68A5-D628-5D3781646CFB}"/>
              </a:ext>
            </a:extLst>
          </p:cNvPr>
          <p:cNvSpPr>
            <a:spLocks noGrp="1"/>
          </p:cNvSpPr>
          <p:nvPr>
            <p:ph type="body" sz="quarter" idx="16"/>
          </p:nvPr>
        </p:nvSpPr>
        <p:spPr/>
        <p:txBody>
          <a:bodyPr/>
          <a:lstStyle/>
          <a:p>
            <a:r>
              <a:rPr lang="en-US" dirty="0"/>
              <a:t>Global Cosmic Ray Effective Dose</a:t>
            </a:r>
          </a:p>
        </p:txBody>
      </p:sp>
      <p:sp>
        <p:nvSpPr>
          <p:cNvPr id="6" name="Content Placeholder 5">
            <a:extLst>
              <a:ext uri="{FF2B5EF4-FFF2-40B4-BE49-F238E27FC236}">
                <a16:creationId xmlns:a16="http://schemas.microsoft.com/office/drawing/2014/main" id="{1E4363DA-A447-EF71-1755-FE5BFD4B324B}"/>
              </a:ext>
            </a:extLst>
          </p:cNvPr>
          <p:cNvSpPr>
            <a:spLocks noGrp="1"/>
          </p:cNvSpPr>
          <p:nvPr>
            <p:ph sz="quarter" idx="15"/>
          </p:nvPr>
        </p:nvSpPr>
        <p:spPr>
          <a:xfrm>
            <a:off x="334533" y="1203264"/>
            <a:ext cx="5486401" cy="4798717"/>
          </a:xfrm>
        </p:spPr>
        <p:txBody>
          <a:bodyPr/>
          <a:lstStyle/>
          <a:p>
            <a:r>
              <a:rPr lang="en-US" dirty="0"/>
              <a:t>Global map shows background cosmic ray radiation at an altitude of 67,000 feet</a:t>
            </a:r>
          </a:p>
          <a:p>
            <a:pPr lvl="1"/>
            <a:r>
              <a:rPr lang="en-US" dirty="0"/>
              <a:t>Neutron data measured at Pituffik Space Base, Greenland (formerly known as Thule) is used with FAA CARI-6 model</a:t>
            </a:r>
          </a:p>
          <a:p>
            <a:pPr lvl="1"/>
            <a:r>
              <a:rPr lang="en-US" dirty="0"/>
              <a:t>Does not include SEP dosage</a:t>
            </a:r>
          </a:p>
          <a:p>
            <a:pPr lvl="1"/>
            <a:endParaRPr lang="en-US" dirty="0"/>
          </a:p>
          <a:p>
            <a:pPr lvl="1"/>
            <a:endParaRPr lang="en-US" dirty="0"/>
          </a:p>
          <a:p>
            <a:pPr lvl="1"/>
            <a:endParaRPr lang="en-US" dirty="0"/>
          </a:p>
          <a:p>
            <a:pPr marL="290512" lvl="1" indent="0">
              <a:buNone/>
            </a:pPr>
            <a:endParaRPr lang="en-US" dirty="0"/>
          </a:p>
          <a:p>
            <a:r>
              <a:rPr lang="en-US" dirty="0"/>
              <a:t>SWAFS is modernizing the Proton Prediction System (PPS) </a:t>
            </a:r>
            <a:r>
              <a:rPr lang="en-US" dirty="0">
                <a:sym typeface="Wingdings" panose="05000000000000000000" pitchFamily="2" charset="2"/>
              </a:rPr>
              <a:t> SEP Forecast System (SFS) developed by AFRL (Dr. Stephen White)</a:t>
            </a:r>
          </a:p>
          <a:p>
            <a:pPr lvl="1"/>
            <a:r>
              <a:rPr lang="en-US" dirty="0">
                <a:sym typeface="Wingdings" panose="05000000000000000000" pitchFamily="2" charset="2"/>
              </a:rPr>
              <a:t>Predicts the likelihood of SEP events for 3-days</a:t>
            </a:r>
          </a:p>
          <a:p>
            <a:pPr lvl="1"/>
            <a:r>
              <a:rPr lang="en-US" dirty="0">
                <a:sym typeface="Wingdings" panose="05000000000000000000" pitchFamily="2" charset="2"/>
              </a:rPr>
              <a:t>After a flare, predicts the arrival time and intensity of the protons at &gt;5, &gt;10, &gt;30, &gt;50, &gt;60, &amp; &gt;100 MeV</a:t>
            </a:r>
            <a:endParaRPr lang="en-US" dirty="0"/>
          </a:p>
          <a:p>
            <a:endParaRPr lang="en-US" dirty="0"/>
          </a:p>
        </p:txBody>
      </p:sp>
      <p:pic>
        <p:nvPicPr>
          <p:cNvPr id="4" name="Picture 3">
            <a:extLst>
              <a:ext uri="{FF2B5EF4-FFF2-40B4-BE49-F238E27FC236}">
                <a16:creationId xmlns:a16="http://schemas.microsoft.com/office/drawing/2014/main" id="{76E11EAA-72FE-CFCA-0FBB-67656ECA3F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0080" y="1137725"/>
            <a:ext cx="5486400" cy="4457700"/>
          </a:xfrm>
          <a:prstGeom prst="rect">
            <a:avLst/>
          </a:prstGeom>
          <a:ln>
            <a:solidFill>
              <a:schemeClr val="tx1"/>
            </a:solidFill>
          </a:ln>
        </p:spPr>
      </p:pic>
      <p:sp>
        <p:nvSpPr>
          <p:cNvPr id="8" name="TextBox 7">
            <a:extLst>
              <a:ext uri="{FF2B5EF4-FFF2-40B4-BE49-F238E27FC236}">
                <a16:creationId xmlns:a16="http://schemas.microsoft.com/office/drawing/2014/main" id="{3FD8F511-ECF7-1B87-BC6A-3BA283E15FAF}"/>
              </a:ext>
            </a:extLst>
          </p:cNvPr>
          <p:cNvSpPr txBox="1"/>
          <p:nvPr/>
        </p:nvSpPr>
        <p:spPr>
          <a:xfrm>
            <a:off x="980934" y="3035044"/>
            <a:ext cx="4163868" cy="872868"/>
          </a:xfrm>
          <a:prstGeom prst="rect">
            <a:avLst/>
          </a:prstGeom>
          <a:noFill/>
          <a:ln>
            <a:solidFill>
              <a:schemeClr val="tx1"/>
            </a:solidFill>
          </a:ln>
        </p:spPr>
        <p:txBody>
          <a:bodyPr wrap="square">
            <a:spAutoFit/>
          </a:bodyPr>
          <a:lstStyle/>
          <a:p>
            <a:pPr marL="0" marR="0">
              <a:lnSpc>
                <a:spcPct val="90000"/>
              </a:lnSpc>
              <a:spcBef>
                <a:spcPts val="0"/>
              </a:spcBef>
              <a:spcAft>
                <a:spcPts val="0"/>
              </a:spcAft>
            </a:pPr>
            <a:r>
              <a:rPr lang="en-US" sz="1400" dirty="0">
                <a:effectLst/>
                <a:latin typeface="Courier New" panose="02070309020205020404" pitchFamily="49" charset="0"/>
                <a:ea typeface="Times New Roman" panose="02020603050405020304" pitchFamily="18" charset="0"/>
              </a:rPr>
              <a:t>WARNING:  A proton event is in progress.  Actual doses may be much higher than indicated here.  Contact 2WS/WXZ Forecaster for details.</a:t>
            </a:r>
            <a:endParaRPr lang="en-US" sz="20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9568E90E-E1A8-CA10-8CDD-16D040F65960}"/>
              </a:ext>
            </a:extLst>
          </p:cNvPr>
          <p:cNvSpPr txBox="1"/>
          <p:nvPr/>
        </p:nvSpPr>
        <p:spPr>
          <a:xfrm>
            <a:off x="6494659" y="5642446"/>
            <a:ext cx="4908651" cy="523220"/>
          </a:xfrm>
          <a:prstGeom prst="rect">
            <a:avLst/>
          </a:prstGeom>
          <a:noFill/>
        </p:spPr>
        <p:txBody>
          <a:bodyPr wrap="none" rtlCol="0">
            <a:spAutoFit/>
          </a:bodyPr>
          <a:lstStyle/>
          <a:p>
            <a:r>
              <a:rPr lang="en-US" sz="1400" i="1" dirty="0"/>
              <a:t>SWAFS RadEx Dose at 20 km altitude (15-25 March 2024),</a:t>
            </a:r>
            <a:br>
              <a:rPr lang="en-US" sz="1400" i="1" dirty="0"/>
            </a:br>
            <a:r>
              <a:rPr lang="en-US" sz="1400" i="1" dirty="0"/>
              <a:t>typical doses are 12-15 </a:t>
            </a:r>
            <a:r>
              <a:rPr lang="en-US" sz="1400" i="1" dirty="0">
                <a:sym typeface="Symbol" panose="05050102010706020507" pitchFamily="18" charset="2"/>
              </a:rPr>
              <a:t></a:t>
            </a:r>
            <a:r>
              <a:rPr lang="en-US" sz="1400" i="1" dirty="0" err="1">
                <a:sym typeface="Symbol" panose="05050102010706020507" pitchFamily="18" charset="2"/>
              </a:rPr>
              <a:t>Sv</a:t>
            </a:r>
            <a:r>
              <a:rPr lang="en-US" sz="1400" i="1" dirty="0">
                <a:sym typeface="Symbol" panose="05050102010706020507" pitchFamily="18" charset="2"/>
              </a:rPr>
              <a:t>/</a:t>
            </a:r>
            <a:r>
              <a:rPr lang="en-US" sz="1400" i="1" dirty="0" err="1">
                <a:sym typeface="Symbol" panose="05050102010706020507" pitchFamily="18" charset="2"/>
              </a:rPr>
              <a:t>hr</a:t>
            </a:r>
            <a:r>
              <a:rPr lang="en-US" sz="1400" i="1" dirty="0">
                <a:sym typeface="Symbol" panose="05050102010706020507" pitchFamily="18" charset="2"/>
              </a:rPr>
              <a:t> [Image credit:  AFW-WEBS]</a:t>
            </a:r>
            <a:endParaRPr lang="en-US" sz="1400" i="1" dirty="0"/>
          </a:p>
        </p:txBody>
      </p:sp>
    </p:spTree>
    <p:extLst>
      <p:ext uri="{BB962C8B-B14F-4D97-AF65-F5344CB8AC3E}">
        <p14:creationId xmlns:p14="http://schemas.microsoft.com/office/powerpoint/2010/main" val="115032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FDB6E-7DD9-16A1-138A-347C68CF30FA}"/>
              </a:ext>
            </a:extLst>
          </p:cNvPr>
          <p:cNvSpPr>
            <a:spLocks noGrp="1"/>
          </p:cNvSpPr>
          <p:nvPr>
            <p:ph type="title"/>
          </p:nvPr>
        </p:nvSpPr>
        <p:spPr/>
        <p:txBody>
          <a:bodyPr/>
          <a:lstStyle/>
          <a:p>
            <a:r>
              <a:rPr lang="en-US" dirty="0"/>
              <a:t>Legacy Radiation Exposure Capabilities (2 of 2)</a:t>
            </a:r>
          </a:p>
        </p:txBody>
      </p:sp>
      <p:sp>
        <p:nvSpPr>
          <p:cNvPr id="7" name="Text Placeholder 6">
            <a:extLst>
              <a:ext uri="{FF2B5EF4-FFF2-40B4-BE49-F238E27FC236}">
                <a16:creationId xmlns:a16="http://schemas.microsoft.com/office/drawing/2014/main" id="{1D57A552-D501-68A5-D628-5D3781646CFB}"/>
              </a:ext>
            </a:extLst>
          </p:cNvPr>
          <p:cNvSpPr>
            <a:spLocks noGrp="1"/>
          </p:cNvSpPr>
          <p:nvPr>
            <p:ph type="body" sz="quarter" idx="16"/>
          </p:nvPr>
        </p:nvSpPr>
        <p:spPr/>
        <p:txBody>
          <a:bodyPr/>
          <a:lstStyle/>
          <a:p>
            <a:r>
              <a:rPr lang="en-US" dirty="0"/>
              <a:t>Solar Energetic Particle Dose - Warning</a:t>
            </a:r>
          </a:p>
        </p:txBody>
      </p:sp>
      <p:sp>
        <p:nvSpPr>
          <p:cNvPr id="6" name="Content Placeholder 5">
            <a:extLst>
              <a:ext uri="{FF2B5EF4-FFF2-40B4-BE49-F238E27FC236}">
                <a16:creationId xmlns:a16="http://schemas.microsoft.com/office/drawing/2014/main" id="{1E4363DA-A447-EF71-1755-FE5BFD4B324B}"/>
              </a:ext>
            </a:extLst>
          </p:cNvPr>
          <p:cNvSpPr>
            <a:spLocks noGrp="1"/>
          </p:cNvSpPr>
          <p:nvPr>
            <p:ph sz="quarter" idx="15"/>
          </p:nvPr>
        </p:nvSpPr>
        <p:spPr>
          <a:xfrm>
            <a:off x="334534" y="1203264"/>
            <a:ext cx="4939216" cy="4798717"/>
          </a:xfrm>
        </p:spPr>
        <p:txBody>
          <a:bodyPr/>
          <a:lstStyle/>
          <a:p>
            <a:r>
              <a:rPr lang="en-US" sz="1600" dirty="0"/>
              <a:t>The total radiation dose is a combination of GCR and solar energetic particles dose</a:t>
            </a:r>
          </a:p>
          <a:p>
            <a:pPr lvl="1"/>
            <a:r>
              <a:rPr lang="en-US" sz="1400" dirty="0"/>
              <a:t>GCR dose is relatively low and stable</a:t>
            </a:r>
          </a:p>
          <a:p>
            <a:pPr lvl="1"/>
            <a:r>
              <a:rPr lang="en-US" sz="1400" dirty="0"/>
              <a:t>SEP dose is episodic and varies in intensity </a:t>
            </a:r>
          </a:p>
          <a:p>
            <a:r>
              <a:rPr lang="en-US" sz="1600" dirty="0"/>
              <a:t>The Earth’s magnetic field has a rigidity cutoff that limits energetic particle access at low latitudes (polar cap region has easy access for these CGR and SEP particles)</a:t>
            </a:r>
          </a:p>
          <a:p>
            <a:r>
              <a:rPr lang="en-US" sz="1600" dirty="0"/>
              <a:t>The SEP dose depends on the intensity of the particle flux and the “hardness” for the SEP event</a:t>
            </a:r>
          </a:p>
          <a:p>
            <a:pPr lvl="1"/>
            <a:r>
              <a:rPr lang="en-US" sz="1200" dirty="0"/>
              <a:t>Operationally, 2d Weather Squadron uses the ratio of &gt;30 MeV protons to the &gt;60 MeV protons to determine the hardness of the SEP event</a:t>
            </a:r>
          </a:p>
          <a:p>
            <a:endParaRPr lang="en-US" dirty="0"/>
          </a:p>
        </p:txBody>
      </p:sp>
      <p:pic>
        <p:nvPicPr>
          <p:cNvPr id="3" name="Picture 2">
            <a:extLst>
              <a:ext uri="{FF2B5EF4-FFF2-40B4-BE49-F238E27FC236}">
                <a16:creationId xmlns:a16="http://schemas.microsoft.com/office/drawing/2014/main" id="{06DA6260-C4F8-4903-A389-214F6DA2B5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6666" y="1204632"/>
            <a:ext cx="6400800" cy="3437028"/>
          </a:xfrm>
          <a:prstGeom prst="rect">
            <a:avLst/>
          </a:prstGeom>
          <a:ln>
            <a:solidFill>
              <a:schemeClr val="tx1"/>
            </a:solidFill>
          </a:ln>
        </p:spPr>
      </p:pic>
    </p:spTree>
    <p:extLst>
      <p:ext uri="{BB962C8B-B14F-4D97-AF65-F5344CB8AC3E}">
        <p14:creationId xmlns:p14="http://schemas.microsoft.com/office/powerpoint/2010/main" val="3162608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0B6B6-8C5D-3336-1402-7CAF5489AFC3}"/>
              </a:ext>
            </a:extLst>
          </p:cNvPr>
          <p:cNvSpPr>
            <a:spLocks noGrp="1"/>
          </p:cNvSpPr>
          <p:nvPr>
            <p:ph type="title"/>
          </p:nvPr>
        </p:nvSpPr>
        <p:spPr/>
        <p:txBody>
          <a:bodyPr/>
          <a:lstStyle/>
          <a:p>
            <a:r>
              <a:rPr lang="en-US" dirty="0"/>
              <a:t>NASA/CCMC Partnering</a:t>
            </a:r>
          </a:p>
        </p:txBody>
      </p:sp>
      <p:sp>
        <p:nvSpPr>
          <p:cNvPr id="13" name="Text Placeholder 12">
            <a:extLst>
              <a:ext uri="{FF2B5EF4-FFF2-40B4-BE49-F238E27FC236}">
                <a16:creationId xmlns:a16="http://schemas.microsoft.com/office/drawing/2014/main" id="{BE4C3BE5-E99D-4F42-61E2-47976EA8E923}"/>
              </a:ext>
            </a:extLst>
          </p:cNvPr>
          <p:cNvSpPr>
            <a:spLocks noGrp="1"/>
          </p:cNvSpPr>
          <p:nvPr>
            <p:ph type="body" sz="quarter" idx="16"/>
          </p:nvPr>
        </p:nvSpPr>
        <p:spPr/>
        <p:txBody>
          <a:bodyPr/>
          <a:lstStyle/>
          <a:p>
            <a:endParaRPr lang="en-US"/>
          </a:p>
        </p:txBody>
      </p:sp>
      <p:sp>
        <p:nvSpPr>
          <p:cNvPr id="6" name="Content Placeholder 5">
            <a:extLst>
              <a:ext uri="{FF2B5EF4-FFF2-40B4-BE49-F238E27FC236}">
                <a16:creationId xmlns:a16="http://schemas.microsoft.com/office/drawing/2014/main" id="{AB035492-535F-D006-D831-C8D25A2E94CF}"/>
              </a:ext>
            </a:extLst>
          </p:cNvPr>
          <p:cNvSpPr>
            <a:spLocks noGrp="1"/>
          </p:cNvSpPr>
          <p:nvPr>
            <p:ph sz="quarter" idx="15"/>
          </p:nvPr>
        </p:nvSpPr>
        <p:spPr>
          <a:xfrm>
            <a:off x="334533" y="1203264"/>
            <a:ext cx="7803469" cy="4798717"/>
          </a:xfrm>
        </p:spPr>
        <p:txBody>
          <a:bodyPr/>
          <a:lstStyle/>
          <a:p>
            <a:r>
              <a:rPr lang="en-US" dirty="0"/>
              <a:t>DAF met with CCMC on 8 Jun 2023. Discussions identified opportunity for USSF to exploit the output of Nowcast of Atmospheric Ionizing Radiation for Aviation Safety (NAIRAS) model to support high altitude aircrew dose</a:t>
            </a:r>
          </a:p>
          <a:p>
            <a:pPr lvl="1"/>
            <a:r>
              <a:rPr lang="en-US" dirty="0"/>
              <a:t>On 2 Nov 2023 at 14:00 UTC, the new 20 km altitude became operational!</a:t>
            </a:r>
          </a:p>
          <a:p>
            <a:r>
              <a:rPr lang="en-US" dirty="0"/>
              <a:t>Altitude makes a significant difference in radiation exposure with the maximum dose at 67,000 ft (~20 km)</a:t>
            </a:r>
          </a:p>
          <a:p>
            <a:pPr lvl="1"/>
            <a:r>
              <a:rPr lang="en-US" dirty="0"/>
              <a:t>Known as the “</a:t>
            </a:r>
            <a:r>
              <a:rPr lang="en-US" sz="1600" dirty="0">
                <a:sym typeface="Symbol" panose="05050102010706020507" pitchFamily="18" charset="2"/>
              </a:rPr>
              <a:t>Pfotzer maximum” and the operational aircrew dose maps are provided at this altitude of max dose</a:t>
            </a:r>
          </a:p>
          <a:p>
            <a:r>
              <a:rPr lang="en-US" dirty="0">
                <a:sym typeface="Symbol" panose="05050102010706020507" pitchFamily="18" charset="2"/>
              </a:rPr>
              <a:t>Maps of high latitude radiation dose rate from NASA’s NAIRAS model at 5 km and 20 km are shown to the right during quite solar activity</a:t>
            </a:r>
          </a:p>
          <a:p>
            <a:pPr lvl="1"/>
            <a:r>
              <a:rPr lang="en-US" dirty="0">
                <a:sym typeface="Symbol" panose="05050102010706020507" pitchFamily="18" charset="2"/>
              </a:rPr>
              <a:t>Radiation dose increases with increasing altitude until you reach ~20 km </a:t>
            </a:r>
          </a:p>
          <a:p>
            <a:r>
              <a:rPr lang="en-US" dirty="0">
                <a:sym typeface="Symbol" panose="05050102010706020507" pitchFamily="18" charset="2"/>
              </a:rPr>
              <a:t>CGR dose is typically less than 1-2 mRem/</a:t>
            </a:r>
            <a:r>
              <a:rPr lang="en-US" dirty="0" err="1">
                <a:sym typeface="Symbol" panose="05050102010706020507" pitchFamily="18" charset="2"/>
              </a:rPr>
              <a:t>hr</a:t>
            </a:r>
            <a:r>
              <a:rPr lang="en-US" dirty="0">
                <a:sym typeface="Symbol" panose="05050102010706020507" pitchFamily="18" charset="2"/>
              </a:rPr>
              <a:t> (or 10-20 </a:t>
            </a:r>
            <a:r>
              <a:rPr lang="en-US" dirty="0" err="1">
                <a:sym typeface="Symbol" panose="05050102010706020507" pitchFamily="18" charset="2"/>
              </a:rPr>
              <a:t>Sv</a:t>
            </a:r>
            <a:r>
              <a:rPr lang="en-US" dirty="0">
                <a:sym typeface="Symbol" panose="05050102010706020507" pitchFamily="18" charset="2"/>
              </a:rPr>
              <a:t>/</a:t>
            </a:r>
            <a:r>
              <a:rPr lang="en-US" dirty="0" err="1">
                <a:sym typeface="Symbol" panose="05050102010706020507" pitchFamily="18" charset="2"/>
              </a:rPr>
              <a:t>hr</a:t>
            </a:r>
            <a:r>
              <a:rPr lang="en-US" dirty="0">
                <a:sym typeface="Symbol" panose="05050102010706020507" pitchFamily="18" charset="2"/>
              </a:rPr>
              <a:t>) at 20 km</a:t>
            </a:r>
          </a:p>
          <a:p>
            <a:r>
              <a:rPr lang="en-US" dirty="0">
                <a:sym typeface="Symbol" panose="05050102010706020507" pitchFamily="18" charset="2"/>
              </a:rPr>
              <a:t>NAIRAS data and maps show cumulative dose of galactic cosmic rays and solar energetic particles</a:t>
            </a:r>
          </a:p>
        </p:txBody>
      </p:sp>
      <p:pic>
        <p:nvPicPr>
          <p:cNvPr id="2" name="Picture 1">
            <a:extLst>
              <a:ext uri="{FF2B5EF4-FFF2-40B4-BE49-F238E27FC236}">
                <a16:creationId xmlns:a16="http://schemas.microsoft.com/office/drawing/2014/main" id="{3ADFC8B2-4EDE-7728-0002-000DDB7BC770}"/>
              </a:ext>
            </a:extLst>
          </p:cNvPr>
          <p:cNvPicPr>
            <a:picLocks noChangeAspect="1"/>
          </p:cNvPicPr>
          <p:nvPr/>
        </p:nvPicPr>
        <p:blipFill>
          <a:blip r:embed="rId2">
            <a:clrChange>
              <a:clrFrom>
                <a:srgbClr val="FFFFFF"/>
              </a:clrFrom>
              <a:clrTo>
                <a:srgbClr val="FFFFFF">
                  <a:alpha val="0"/>
                </a:srgbClr>
              </a:clrTo>
            </a:clrChange>
          </a:blip>
          <a:srcRect/>
          <a:stretch/>
        </p:blipFill>
        <p:spPr>
          <a:xfrm>
            <a:off x="8535047" y="686642"/>
            <a:ext cx="3109618" cy="3109618"/>
          </a:xfrm>
          <a:prstGeom prst="rect">
            <a:avLst/>
          </a:prstGeom>
        </p:spPr>
      </p:pic>
      <p:pic>
        <p:nvPicPr>
          <p:cNvPr id="3" name="Picture 2">
            <a:extLst>
              <a:ext uri="{FF2B5EF4-FFF2-40B4-BE49-F238E27FC236}">
                <a16:creationId xmlns:a16="http://schemas.microsoft.com/office/drawing/2014/main" id="{D8A214FB-4CA0-94A7-AB29-562D5A1EAD86}"/>
              </a:ext>
            </a:extLst>
          </p:cNvPr>
          <p:cNvPicPr>
            <a:picLocks noChangeAspect="1"/>
          </p:cNvPicPr>
          <p:nvPr/>
        </p:nvPicPr>
        <p:blipFill>
          <a:blip r:embed="rId3">
            <a:clrChange>
              <a:clrFrom>
                <a:srgbClr val="FFFFFF"/>
              </a:clrFrom>
              <a:clrTo>
                <a:srgbClr val="FFFFFF">
                  <a:alpha val="0"/>
                </a:srgbClr>
              </a:clrTo>
            </a:clrChange>
          </a:blip>
          <a:srcRect/>
          <a:stretch/>
        </p:blipFill>
        <p:spPr>
          <a:xfrm>
            <a:off x="8535705" y="3418559"/>
            <a:ext cx="3108960" cy="3108960"/>
          </a:xfrm>
          <a:prstGeom prst="rect">
            <a:avLst/>
          </a:prstGeom>
        </p:spPr>
      </p:pic>
      <p:sp>
        <p:nvSpPr>
          <p:cNvPr id="4" name="TextBox 3">
            <a:extLst>
              <a:ext uri="{FF2B5EF4-FFF2-40B4-BE49-F238E27FC236}">
                <a16:creationId xmlns:a16="http://schemas.microsoft.com/office/drawing/2014/main" id="{781C568A-0480-400F-AFF4-E0F1715E756D}"/>
              </a:ext>
            </a:extLst>
          </p:cNvPr>
          <p:cNvSpPr txBox="1"/>
          <p:nvPr/>
        </p:nvSpPr>
        <p:spPr>
          <a:xfrm>
            <a:off x="9558743" y="2726187"/>
            <a:ext cx="68480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5 km</a:t>
            </a:r>
          </a:p>
        </p:txBody>
      </p:sp>
      <p:sp>
        <p:nvSpPr>
          <p:cNvPr id="9" name="TextBox 8">
            <a:extLst>
              <a:ext uri="{FF2B5EF4-FFF2-40B4-BE49-F238E27FC236}">
                <a16:creationId xmlns:a16="http://schemas.microsoft.com/office/drawing/2014/main" id="{E3E5A02E-7880-57CE-87B3-020F345515F1}"/>
              </a:ext>
            </a:extLst>
          </p:cNvPr>
          <p:cNvSpPr txBox="1"/>
          <p:nvPr/>
        </p:nvSpPr>
        <p:spPr>
          <a:xfrm>
            <a:off x="9484812" y="5504097"/>
            <a:ext cx="813043"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20 km</a:t>
            </a:r>
          </a:p>
        </p:txBody>
      </p:sp>
      <p:sp>
        <p:nvSpPr>
          <p:cNvPr id="11" name="TextBox 10">
            <a:extLst>
              <a:ext uri="{FF2B5EF4-FFF2-40B4-BE49-F238E27FC236}">
                <a16:creationId xmlns:a16="http://schemas.microsoft.com/office/drawing/2014/main" id="{5DA500B1-EFBC-3E43-22D3-2A1874CEF7EB}"/>
              </a:ext>
            </a:extLst>
          </p:cNvPr>
          <p:cNvSpPr txBox="1"/>
          <p:nvPr/>
        </p:nvSpPr>
        <p:spPr>
          <a:xfrm>
            <a:off x="8346664" y="6342853"/>
            <a:ext cx="3108960" cy="369332"/>
          </a:xfrm>
          <a:prstGeom prst="rect">
            <a:avLst/>
          </a:prstGeom>
          <a:noFill/>
        </p:spPr>
        <p:txBody>
          <a:bodyPr wrap="square">
            <a:spAutoFit/>
          </a:bodyPr>
          <a:lstStyle/>
          <a:p>
            <a:r>
              <a:rPr lang="en-US" dirty="0"/>
              <a:t>Image credit:  NASA/CCMC </a:t>
            </a:r>
          </a:p>
        </p:txBody>
      </p:sp>
      <p:sp>
        <p:nvSpPr>
          <p:cNvPr id="10" name="Arrow: Right 9">
            <a:extLst>
              <a:ext uri="{FF2B5EF4-FFF2-40B4-BE49-F238E27FC236}">
                <a16:creationId xmlns:a16="http://schemas.microsoft.com/office/drawing/2014/main" id="{C498C6E7-DC97-7012-101E-10275347D896}"/>
              </a:ext>
            </a:extLst>
          </p:cNvPr>
          <p:cNvSpPr/>
          <p:nvPr/>
        </p:nvSpPr>
        <p:spPr>
          <a:xfrm flipH="1">
            <a:off x="11222711" y="2932981"/>
            <a:ext cx="465826" cy="284672"/>
          </a:xfrm>
          <a:prstGeom prst="rightArrow">
            <a:avLst/>
          </a:prstGeom>
          <a:solidFill>
            <a:srgbClr val="00DDFE"/>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
        <p:nvSpPr>
          <p:cNvPr id="12" name="Arrow: Right 11">
            <a:extLst>
              <a:ext uri="{FF2B5EF4-FFF2-40B4-BE49-F238E27FC236}">
                <a16:creationId xmlns:a16="http://schemas.microsoft.com/office/drawing/2014/main" id="{BFD0652B-463E-2CFD-B321-5F07ABA1EF9B}"/>
              </a:ext>
            </a:extLst>
          </p:cNvPr>
          <p:cNvSpPr/>
          <p:nvPr/>
        </p:nvSpPr>
        <p:spPr>
          <a:xfrm flipH="1">
            <a:off x="11222711" y="4546031"/>
            <a:ext cx="465826" cy="284672"/>
          </a:xfrm>
          <a:prstGeom prst="rightArrow">
            <a:avLst/>
          </a:prstGeom>
          <a:solidFill>
            <a:srgbClr val="FFD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31970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5CF2B22-32B1-1972-5140-7F518091726E}"/>
              </a:ext>
            </a:extLst>
          </p:cNvPr>
          <p:cNvPicPr>
            <a:picLocks noChangeAspect="1"/>
          </p:cNvPicPr>
          <p:nvPr/>
        </p:nvPicPr>
        <p:blipFill rotWithShape="1">
          <a:blip r:embed="rId2"/>
          <a:srcRect l="19551" t="30943" r="20184" b="13052"/>
          <a:stretch/>
        </p:blipFill>
        <p:spPr>
          <a:xfrm>
            <a:off x="349875" y="2847951"/>
            <a:ext cx="5669280" cy="3183058"/>
          </a:xfrm>
          <a:prstGeom prst="rect">
            <a:avLst/>
          </a:prstGeom>
          <a:ln>
            <a:solidFill>
              <a:schemeClr val="tx1"/>
            </a:solidFill>
          </a:ln>
        </p:spPr>
      </p:pic>
      <p:sp>
        <p:nvSpPr>
          <p:cNvPr id="5" name="Title 4">
            <a:extLst>
              <a:ext uri="{FF2B5EF4-FFF2-40B4-BE49-F238E27FC236}">
                <a16:creationId xmlns:a16="http://schemas.microsoft.com/office/drawing/2014/main" id="{93863512-F0AF-B619-8590-D2FE6C055793}"/>
              </a:ext>
            </a:extLst>
          </p:cNvPr>
          <p:cNvSpPr>
            <a:spLocks noGrp="1"/>
          </p:cNvSpPr>
          <p:nvPr>
            <p:ph type="title"/>
          </p:nvPr>
        </p:nvSpPr>
        <p:spPr/>
        <p:txBody>
          <a:bodyPr/>
          <a:lstStyle/>
          <a:p>
            <a:r>
              <a:rPr lang="en-US" dirty="0"/>
              <a:t>Why does it matter?  </a:t>
            </a:r>
            <a:r>
              <a:rPr lang="en-US" i="1" dirty="0"/>
              <a:t>Forbush Decrease</a:t>
            </a:r>
          </a:p>
        </p:txBody>
      </p:sp>
      <p:sp>
        <p:nvSpPr>
          <p:cNvPr id="6" name="Content Placeholder 5">
            <a:extLst>
              <a:ext uri="{FF2B5EF4-FFF2-40B4-BE49-F238E27FC236}">
                <a16:creationId xmlns:a16="http://schemas.microsoft.com/office/drawing/2014/main" id="{AEA09696-DFA3-C0D2-A30C-00771F7DD0F7}"/>
              </a:ext>
            </a:extLst>
          </p:cNvPr>
          <p:cNvSpPr>
            <a:spLocks noGrp="1"/>
          </p:cNvSpPr>
          <p:nvPr>
            <p:ph sz="quarter" idx="15"/>
          </p:nvPr>
        </p:nvSpPr>
        <p:spPr/>
        <p:txBody>
          <a:bodyPr/>
          <a:lstStyle/>
          <a:p>
            <a:r>
              <a:rPr lang="en-US" dirty="0"/>
              <a:t>Forbush decrease is a rapid decrease in the observed galactic cosmic ray intensity following a coronal mass ejection (CME)</a:t>
            </a:r>
          </a:p>
        </p:txBody>
      </p:sp>
      <p:pic>
        <p:nvPicPr>
          <p:cNvPr id="4" name="Picture 3">
            <a:extLst>
              <a:ext uri="{FF2B5EF4-FFF2-40B4-BE49-F238E27FC236}">
                <a16:creationId xmlns:a16="http://schemas.microsoft.com/office/drawing/2014/main" id="{5558957F-B31A-129B-6CB7-E7F95BF24F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1" y="1207637"/>
            <a:ext cx="5212080" cy="5212080"/>
          </a:xfrm>
          <a:prstGeom prst="rect">
            <a:avLst/>
          </a:prstGeom>
        </p:spPr>
      </p:pic>
      <p:sp>
        <p:nvSpPr>
          <p:cNvPr id="3" name="TextBox 2">
            <a:extLst>
              <a:ext uri="{FF2B5EF4-FFF2-40B4-BE49-F238E27FC236}">
                <a16:creationId xmlns:a16="http://schemas.microsoft.com/office/drawing/2014/main" id="{45E747A3-1212-586D-7C92-7F756FDD7949}"/>
              </a:ext>
            </a:extLst>
          </p:cNvPr>
          <p:cNvSpPr txBox="1"/>
          <p:nvPr/>
        </p:nvSpPr>
        <p:spPr>
          <a:xfrm>
            <a:off x="6425648" y="5966409"/>
            <a:ext cx="4968027" cy="523220"/>
          </a:xfrm>
          <a:prstGeom prst="rect">
            <a:avLst/>
          </a:prstGeom>
          <a:noFill/>
        </p:spPr>
        <p:txBody>
          <a:bodyPr wrap="none" rtlCol="0">
            <a:spAutoFit/>
          </a:bodyPr>
          <a:lstStyle/>
          <a:p>
            <a:r>
              <a:rPr lang="en-US" sz="1400" i="1" dirty="0"/>
              <a:t>NAIRAS Effective Dose at 15 km altitude (3 Nov 2021),</a:t>
            </a:r>
            <a:br>
              <a:rPr lang="en-US" sz="1400" i="1" dirty="0"/>
            </a:br>
            <a:r>
              <a:rPr lang="en-US" sz="1400" i="1" dirty="0"/>
              <a:t>typical doses are 10-15 </a:t>
            </a:r>
            <a:r>
              <a:rPr lang="en-US" sz="1400" i="1" dirty="0">
                <a:sym typeface="Symbol" panose="05050102010706020507" pitchFamily="18" charset="2"/>
              </a:rPr>
              <a:t></a:t>
            </a:r>
            <a:r>
              <a:rPr lang="en-US" sz="1400" i="1" dirty="0" err="1">
                <a:sym typeface="Symbol" panose="05050102010706020507" pitchFamily="18" charset="2"/>
              </a:rPr>
              <a:t>Sv</a:t>
            </a:r>
            <a:r>
              <a:rPr lang="en-US" sz="1400" i="1" dirty="0">
                <a:sym typeface="Symbol" panose="05050102010706020507" pitchFamily="18" charset="2"/>
              </a:rPr>
              <a:t>/</a:t>
            </a:r>
            <a:r>
              <a:rPr lang="en-US" sz="1400" i="1" dirty="0" err="1">
                <a:sym typeface="Symbol" panose="05050102010706020507" pitchFamily="18" charset="2"/>
              </a:rPr>
              <a:t>hr</a:t>
            </a:r>
            <a:r>
              <a:rPr lang="en-US" sz="1400" i="1" dirty="0">
                <a:sym typeface="Symbol" panose="05050102010706020507" pitchFamily="18" charset="2"/>
              </a:rPr>
              <a:t> [Image credit:  NASA/CCMC]</a:t>
            </a:r>
            <a:endParaRPr lang="en-US" sz="1400" i="1" dirty="0"/>
          </a:p>
        </p:txBody>
      </p:sp>
      <p:cxnSp>
        <p:nvCxnSpPr>
          <p:cNvPr id="8" name="Straight Arrow Connector 7">
            <a:extLst>
              <a:ext uri="{FF2B5EF4-FFF2-40B4-BE49-F238E27FC236}">
                <a16:creationId xmlns:a16="http://schemas.microsoft.com/office/drawing/2014/main" id="{04533D3E-4FBC-079F-27D8-CBCC9C504D46}"/>
              </a:ext>
            </a:extLst>
          </p:cNvPr>
          <p:cNvCxnSpPr/>
          <p:nvPr/>
        </p:nvCxnSpPr>
        <p:spPr>
          <a:xfrm flipV="1">
            <a:off x="5141343" y="3429000"/>
            <a:ext cx="1414732" cy="34937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632F1C7-027F-901C-BDDB-8533FBF9A1E3}"/>
              </a:ext>
            </a:extLst>
          </p:cNvPr>
          <p:cNvSpPr txBox="1"/>
          <p:nvPr/>
        </p:nvSpPr>
        <p:spPr>
          <a:xfrm>
            <a:off x="349874" y="6031009"/>
            <a:ext cx="4791469" cy="369332"/>
          </a:xfrm>
          <a:prstGeom prst="rect">
            <a:avLst/>
          </a:prstGeom>
          <a:noFill/>
        </p:spPr>
        <p:txBody>
          <a:bodyPr wrap="square">
            <a:spAutoFit/>
          </a:bodyPr>
          <a:lstStyle/>
          <a:p>
            <a:r>
              <a:rPr lang="en-US" dirty="0"/>
              <a:t>Image credit:  CU Boulder/LASP </a:t>
            </a:r>
            <a:r>
              <a:rPr lang="en-US" dirty="0" err="1"/>
              <a:t>SWx</a:t>
            </a:r>
            <a:r>
              <a:rPr lang="en-US" dirty="0"/>
              <a:t> TREC</a:t>
            </a:r>
          </a:p>
        </p:txBody>
      </p:sp>
      <p:sp>
        <p:nvSpPr>
          <p:cNvPr id="9" name="Arrow: Right 8">
            <a:extLst>
              <a:ext uri="{FF2B5EF4-FFF2-40B4-BE49-F238E27FC236}">
                <a16:creationId xmlns:a16="http://schemas.microsoft.com/office/drawing/2014/main" id="{6578574B-8056-B078-1023-BC86D3E14285}"/>
              </a:ext>
            </a:extLst>
          </p:cNvPr>
          <p:cNvSpPr/>
          <p:nvPr/>
        </p:nvSpPr>
        <p:spPr>
          <a:xfrm flipH="1">
            <a:off x="10756885" y="4029984"/>
            <a:ext cx="465826" cy="284672"/>
          </a:xfrm>
          <a:prstGeom prst="rightArrow">
            <a:avLst/>
          </a:prstGeom>
          <a:solidFill>
            <a:srgbClr val="90FF66"/>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5262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863512-F0AF-B619-8590-D2FE6C055793}"/>
              </a:ext>
            </a:extLst>
          </p:cNvPr>
          <p:cNvSpPr>
            <a:spLocks noGrp="1"/>
          </p:cNvSpPr>
          <p:nvPr>
            <p:ph type="title"/>
          </p:nvPr>
        </p:nvSpPr>
        <p:spPr/>
        <p:txBody>
          <a:bodyPr/>
          <a:lstStyle/>
          <a:p>
            <a:r>
              <a:rPr lang="en-US" dirty="0"/>
              <a:t>Why does it matter?  </a:t>
            </a:r>
            <a:r>
              <a:rPr lang="en-US" i="1" dirty="0"/>
              <a:t>SEP Increase</a:t>
            </a:r>
          </a:p>
        </p:txBody>
      </p:sp>
      <p:sp>
        <p:nvSpPr>
          <p:cNvPr id="6" name="Content Placeholder 5">
            <a:extLst>
              <a:ext uri="{FF2B5EF4-FFF2-40B4-BE49-F238E27FC236}">
                <a16:creationId xmlns:a16="http://schemas.microsoft.com/office/drawing/2014/main" id="{AEA09696-DFA3-C0D2-A30C-00771F7DD0F7}"/>
              </a:ext>
            </a:extLst>
          </p:cNvPr>
          <p:cNvSpPr>
            <a:spLocks noGrp="1"/>
          </p:cNvSpPr>
          <p:nvPr>
            <p:ph sz="quarter" idx="15"/>
          </p:nvPr>
        </p:nvSpPr>
        <p:spPr>
          <a:xfrm>
            <a:off x="334534" y="1203264"/>
            <a:ext cx="6419950" cy="4798717"/>
          </a:xfrm>
        </p:spPr>
        <p:txBody>
          <a:bodyPr/>
          <a:lstStyle/>
          <a:p>
            <a:r>
              <a:rPr lang="en-US" dirty="0"/>
              <a:t>During strong solar flares, solar energetic particles are accelerated to near relativistic speeds and high energies (&gt;10 MeV)</a:t>
            </a:r>
          </a:p>
          <a:p>
            <a:r>
              <a:rPr lang="en-US" dirty="0"/>
              <a:t>Largest SEP event since 20 km altitude dose maps were available was on 11 May 2024</a:t>
            </a:r>
          </a:p>
          <a:p>
            <a:pPr lvl="1"/>
            <a:r>
              <a:rPr lang="en-US" dirty="0"/>
              <a:t>SEP event increased radiation dose to warning levels for U2:</a:t>
            </a:r>
            <a:br>
              <a:rPr lang="en-US" dirty="0"/>
            </a:br>
            <a:r>
              <a:rPr lang="en-US" dirty="0"/>
              <a:t>Red at high Latitudes and Yellow at mid Latitudes</a:t>
            </a:r>
          </a:p>
        </p:txBody>
      </p:sp>
      <p:grpSp>
        <p:nvGrpSpPr>
          <p:cNvPr id="4" name="Group 3">
            <a:extLst>
              <a:ext uri="{FF2B5EF4-FFF2-40B4-BE49-F238E27FC236}">
                <a16:creationId xmlns:a16="http://schemas.microsoft.com/office/drawing/2014/main" id="{A58EAFC5-7064-85EC-FA82-D159CEC4DEF2}"/>
              </a:ext>
            </a:extLst>
          </p:cNvPr>
          <p:cNvGrpSpPr/>
          <p:nvPr/>
        </p:nvGrpSpPr>
        <p:grpSpPr>
          <a:xfrm>
            <a:off x="304802" y="3369746"/>
            <a:ext cx="5669280" cy="2834640"/>
            <a:chOff x="304802" y="3177562"/>
            <a:chExt cx="5669280" cy="2834640"/>
          </a:xfrm>
        </p:grpSpPr>
        <p:pic>
          <p:nvPicPr>
            <p:cNvPr id="21" name="Picture 20">
              <a:extLst>
                <a:ext uri="{FF2B5EF4-FFF2-40B4-BE49-F238E27FC236}">
                  <a16:creationId xmlns:a16="http://schemas.microsoft.com/office/drawing/2014/main" id="{2459D5AF-E5A3-75F9-70E7-39A26029E5B4}"/>
                </a:ext>
              </a:extLst>
            </p:cNvPr>
            <p:cNvPicPr>
              <a:picLocks noChangeAspect="1"/>
            </p:cNvPicPr>
            <p:nvPr/>
          </p:nvPicPr>
          <p:blipFill rotWithShape="1">
            <a:blip r:embed="rId3">
              <a:extLst>
                <a:ext uri="{28A0092B-C50C-407E-A947-70E740481C1C}">
                  <a14:useLocalDpi xmlns:a14="http://schemas.microsoft.com/office/drawing/2010/main" val="0"/>
                </a:ext>
              </a:extLst>
            </a:blip>
            <a:srcRect l="355" r="355"/>
            <a:stretch/>
          </p:blipFill>
          <p:spPr>
            <a:xfrm>
              <a:off x="304802" y="3177562"/>
              <a:ext cx="5669280" cy="2834640"/>
            </a:xfrm>
            <a:prstGeom prst="rect">
              <a:avLst/>
            </a:prstGeom>
            <a:ln>
              <a:solidFill>
                <a:schemeClr val="tx1"/>
              </a:solidFill>
            </a:ln>
          </p:spPr>
        </p:pic>
        <p:sp>
          <p:nvSpPr>
            <p:cNvPr id="2" name="TextBox 1">
              <a:extLst>
                <a:ext uri="{FF2B5EF4-FFF2-40B4-BE49-F238E27FC236}">
                  <a16:creationId xmlns:a16="http://schemas.microsoft.com/office/drawing/2014/main" id="{63C9C7D7-6A90-AEC7-BB2A-A3763650724C}"/>
                </a:ext>
              </a:extLst>
            </p:cNvPr>
            <p:cNvSpPr txBox="1"/>
            <p:nvPr/>
          </p:nvSpPr>
          <p:spPr>
            <a:xfrm>
              <a:off x="2239195" y="3410438"/>
              <a:ext cx="1800493" cy="523220"/>
            </a:xfrm>
            <a:prstGeom prst="rect">
              <a:avLst/>
            </a:prstGeom>
            <a:noFill/>
          </p:spPr>
          <p:txBody>
            <a:bodyPr wrap="none" rtlCol="0">
              <a:spAutoFit/>
            </a:bodyPr>
            <a:lstStyle/>
            <a:p>
              <a:r>
                <a:rPr lang="en-US" sz="1400" dirty="0"/>
                <a:t>19.9 pfu at &gt;50 MeV</a:t>
              </a:r>
              <a:br>
                <a:rPr lang="en-US" sz="1400" dirty="0"/>
              </a:br>
              <a:r>
                <a:rPr lang="en-US" sz="1400" dirty="0"/>
                <a:t>7.4 pfu at &gt;100 MeV</a:t>
              </a:r>
            </a:p>
          </p:txBody>
        </p:sp>
      </p:grpSp>
      <p:pic>
        <p:nvPicPr>
          <p:cNvPr id="9" name="Picture 8">
            <a:extLst>
              <a:ext uri="{FF2B5EF4-FFF2-40B4-BE49-F238E27FC236}">
                <a16:creationId xmlns:a16="http://schemas.microsoft.com/office/drawing/2014/main" id="{69668554-8AE9-C426-82EF-8E0DFF550B5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01296" y="1069412"/>
            <a:ext cx="5212080" cy="5212080"/>
          </a:xfrm>
          <a:prstGeom prst="rect">
            <a:avLst/>
          </a:prstGeom>
        </p:spPr>
      </p:pic>
      <p:sp>
        <p:nvSpPr>
          <p:cNvPr id="3" name="TextBox 2">
            <a:extLst>
              <a:ext uri="{FF2B5EF4-FFF2-40B4-BE49-F238E27FC236}">
                <a16:creationId xmlns:a16="http://schemas.microsoft.com/office/drawing/2014/main" id="{C10EEB96-5835-0E75-2678-2E1E6EDDC928}"/>
              </a:ext>
            </a:extLst>
          </p:cNvPr>
          <p:cNvSpPr txBox="1"/>
          <p:nvPr/>
        </p:nvSpPr>
        <p:spPr>
          <a:xfrm>
            <a:off x="6370001" y="5868410"/>
            <a:ext cx="4943376" cy="738664"/>
          </a:xfrm>
          <a:prstGeom prst="rect">
            <a:avLst/>
          </a:prstGeom>
          <a:noFill/>
        </p:spPr>
        <p:txBody>
          <a:bodyPr wrap="square" rtlCol="0">
            <a:spAutoFit/>
          </a:bodyPr>
          <a:lstStyle/>
          <a:p>
            <a:r>
              <a:rPr lang="en-US" sz="1400" i="1" dirty="0"/>
              <a:t>NAIRAS Effective Dose at 20 km altitude (11 May 2024), </a:t>
            </a:r>
            <a:br>
              <a:rPr lang="en-US" sz="1400" i="1" dirty="0"/>
            </a:br>
            <a:r>
              <a:rPr lang="en-US" sz="1400" i="1" dirty="0"/>
              <a:t>minor increase in radiation exposure</a:t>
            </a:r>
            <a:br>
              <a:rPr lang="en-US" sz="1400" i="1" dirty="0"/>
            </a:br>
            <a:r>
              <a:rPr lang="en-US" sz="1400" i="1" dirty="0">
                <a:sym typeface="Symbol" panose="05050102010706020507" pitchFamily="18" charset="2"/>
              </a:rPr>
              <a:t>[Image credit:  NASA/CCMC]</a:t>
            </a:r>
            <a:endParaRPr lang="en-US" sz="1400" i="1" dirty="0"/>
          </a:p>
        </p:txBody>
      </p:sp>
      <p:cxnSp>
        <p:nvCxnSpPr>
          <p:cNvPr id="11" name="Straight Arrow Connector 10">
            <a:extLst>
              <a:ext uri="{FF2B5EF4-FFF2-40B4-BE49-F238E27FC236}">
                <a16:creationId xmlns:a16="http://schemas.microsoft.com/office/drawing/2014/main" id="{A06A4DF6-FA0A-4453-9531-5CBC5AF93E5B}"/>
              </a:ext>
            </a:extLst>
          </p:cNvPr>
          <p:cNvCxnSpPr>
            <a:cxnSpLocks/>
          </p:cNvCxnSpPr>
          <p:nvPr/>
        </p:nvCxnSpPr>
        <p:spPr>
          <a:xfrm flipV="1">
            <a:off x="3010742" y="3278038"/>
            <a:ext cx="3631598" cy="114462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7E204C8-E7C9-9B5D-35B1-9C1019BA78F9}"/>
              </a:ext>
            </a:extLst>
          </p:cNvPr>
          <p:cNvSpPr txBox="1"/>
          <p:nvPr/>
        </p:nvSpPr>
        <p:spPr>
          <a:xfrm>
            <a:off x="349874" y="6201129"/>
            <a:ext cx="4791469" cy="369332"/>
          </a:xfrm>
          <a:prstGeom prst="rect">
            <a:avLst/>
          </a:prstGeom>
          <a:noFill/>
        </p:spPr>
        <p:txBody>
          <a:bodyPr wrap="square">
            <a:spAutoFit/>
          </a:bodyPr>
          <a:lstStyle/>
          <a:p>
            <a:r>
              <a:rPr lang="en-US" dirty="0"/>
              <a:t>Image credit:  CU Boulder/LASP </a:t>
            </a:r>
            <a:r>
              <a:rPr lang="en-US" dirty="0" err="1"/>
              <a:t>SWx</a:t>
            </a:r>
            <a:r>
              <a:rPr lang="en-US" dirty="0"/>
              <a:t> TREC</a:t>
            </a:r>
          </a:p>
        </p:txBody>
      </p:sp>
      <p:sp>
        <p:nvSpPr>
          <p:cNvPr id="10" name="Arrow: Right 9">
            <a:extLst>
              <a:ext uri="{FF2B5EF4-FFF2-40B4-BE49-F238E27FC236}">
                <a16:creationId xmlns:a16="http://schemas.microsoft.com/office/drawing/2014/main" id="{A5C408CC-37A4-81A1-E9CC-2D05DBD061A4}"/>
              </a:ext>
            </a:extLst>
          </p:cNvPr>
          <p:cNvSpPr/>
          <p:nvPr/>
        </p:nvSpPr>
        <p:spPr>
          <a:xfrm flipH="1">
            <a:off x="10756885" y="2219302"/>
            <a:ext cx="465826" cy="284672"/>
          </a:xfrm>
          <a:prstGeom prst="rightArrow">
            <a:avLst/>
          </a:prstGeom>
          <a:solidFill>
            <a:srgbClr val="FF1E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206714212"/>
      </p:ext>
    </p:extLst>
  </p:cSld>
  <p:clrMapOvr>
    <a:masterClrMapping/>
  </p:clrMapOvr>
</p:sld>
</file>

<file path=ppt/theme/theme1.xml><?xml version="1.0" encoding="utf-8"?>
<a:theme xmlns:a="http://schemas.openxmlformats.org/drawingml/2006/main" name="2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03B32E0-D6D5-4796-B491-5C8BF6ACA845}" vid="{A2510312-B030-49C1-834B-D1E8BE3E0F68}"/>
    </a:ext>
  </a:extLst>
</a:theme>
</file>

<file path=ppt/theme/theme2.xml><?xml version="1.0" encoding="utf-8"?>
<a:theme xmlns:a="http://schemas.openxmlformats.org/drawingml/2006/main" name="1_Corporate Template_Standard Titl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Corporate Template.potx" id="{92DF2188-2AE4-4B9C-87DF-FA384DAF2102}" vid="{390B1818-8F47-4186-90ED-C04A1EF0119A}"/>
    </a:ext>
  </a:extLst>
</a:theme>
</file>

<file path=ppt/theme/theme3.xml><?xml version="1.0" encoding="utf-8"?>
<a:theme xmlns:a="http://schemas.openxmlformats.org/drawingml/2006/main" name="3_Corporate Template_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03B32E0-D6D5-4796-B491-5C8BF6ACA845}" vid="{A2510312-B030-49C1-834B-D1E8BE3E0F68}"/>
    </a:ext>
  </a:extLst>
</a:theme>
</file>

<file path=ppt/theme/theme4.xml><?xml version="1.0" encoding="utf-8"?>
<a:theme xmlns:a="http://schemas.openxmlformats.org/drawingml/2006/main" name="3_Corporate Template_Standard Title–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Corporate Template.potx" id="{92DF2188-2AE4-4B9C-87DF-FA384DAF2102}" vid="{390B1818-8F47-4186-90ED-C04A1EF011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7502D050DC251459DDE016D75727AA3" ma:contentTypeVersion="9" ma:contentTypeDescription="Create a new document." ma:contentTypeScope="" ma:versionID="7693a90ebcb4be7b37fe802a8dac909a">
  <xsd:schema xmlns:xsd="http://www.w3.org/2001/XMLSchema" xmlns:xs="http://www.w3.org/2001/XMLSchema" xmlns:p="http://schemas.microsoft.com/office/2006/metadata/properties" xmlns:ns2="2756d4e0-dea4-419c-aff2-175acbdeadb2" xmlns:ns3="a59c7fe4-54b0-4959-a0d4-9bb6130ce662" targetNamespace="http://schemas.microsoft.com/office/2006/metadata/properties" ma:root="true" ma:fieldsID="88d81fb6d1e06fb956b714ed840056ef" ns2:_="" ns3:_="">
    <xsd:import namespace="2756d4e0-dea4-419c-aff2-175acbdeadb2"/>
    <xsd:import namespace="a59c7fe4-54b0-4959-a0d4-9bb6130ce66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6d4e0-dea4-419c-aff2-175acbdea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cafb212-bf30-4c1c-b910-2fbed67792c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9c7fe4-54b0-4959-a0d4-9bb6130ce66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90e214a-8eb5-4c11-84d8-497418fb9d98}" ma:internalName="TaxCatchAll" ma:showField="CatchAllData" ma:web="a59c7fe4-54b0-4959-a0d4-9bb6130ce662">
      <xsd:complexType>
        <xsd:complexContent>
          <xsd:extension base="dms:MultiChoiceLookup">
            <xsd:sequence>
              <xsd:element name="Value" type="dms:Lookup" maxOccurs="unbounded" minOccurs="0" nillable="true"/>
            </xsd:sequence>
          </xsd:extension>
        </xsd:complexContent>
      </xsd:complexType>
    </xsd:element>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a59c7fe4-54b0-4959-a0d4-9bb6130ce662" xsi:nil="true"/>
    <lcf76f155ced4ddcb4097134ff3c332f xmlns="2756d4e0-dea4-419c-aff2-175acbdeadb2">
      <Terms xmlns="http://schemas.microsoft.com/office/infopath/2007/PartnerControls"/>
    </lcf76f155ced4ddcb4097134ff3c332f>
    <_dlc_DocId xmlns="a59c7fe4-54b0-4959-a0d4-9bb6130ce662">CORPCOMM-408902580-279</_dlc_DocId>
    <_dlc_DocIdUrl xmlns="a59c7fe4-54b0-4959-a0d4-9bb6130ce662">
      <Url>https://aerospacecloud.sharepoint.com/sites/CorporateCommunications/_layouts/15/DocIdRedir.aspx?ID=CORPCOMM-408902580-279</Url>
      <Description>CORPCOMM-408902580-279</Description>
    </_dlc_DocIdUrl>
  </documentManagement>
</p:properties>
</file>

<file path=customXml/itemProps1.xml><?xml version="1.0" encoding="utf-8"?>
<ds:datastoreItem xmlns:ds="http://schemas.openxmlformats.org/officeDocument/2006/customXml" ds:itemID="{5F30ED2A-A5AF-4C60-96E8-72463349D85D}">
  <ds:schemaRefs>
    <ds:schemaRef ds:uri="http://schemas.microsoft.com/sharepoint/events"/>
  </ds:schemaRefs>
</ds:datastoreItem>
</file>

<file path=customXml/itemProps2.xml><?xml version="1.0" encoding="utf-8"?>
<ds:datastoreItem xmlns:ds="http://schemas.openxmlformats.org/officeDocument/2006/customXml" ds:itemID="{8E1E03E9-91E4-4105-A0A4-22B71535A6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6d4e0-dea4-419c-aff2-175acbdeadb2"/>
    <ds:schemaRef ds:uri="a59c7fe4-54b0-4959-a0d4-9bb6130ce6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C81F96-BDB5-4578-81E5-1B41D6E68D7C}">
  <ds:schemaRefs>
    <ds:schemaRef ds:uri="http://schemas.microsoft.com/sharepoint/v3/contenttype/forms"/>
  </ds:schemaRefs>
</ds:datastoreItem>
</file>

<file path=customXml/itemProps4.xml><?xml version="1.0" encoding="utf-8"?>
<ds:datastoreItem xmlns:ds="http://schemas.openxmlformats.org/officeDocument/2006/customXml" ds:itemID="{97C220CC-46AE-4BD0-96AF-C542C34125EE}">
  <ds:schemaRefs>
    <ds:schemaRef ds:uri="http://schemas.microsoft.com/office/2006/metadata/properties"/>
    <ds:schemaRef ds:uri="http://schemas.microsoft.com/office/infopath/2007/PartnerControls"/>
    <ds:schemaRef ds:uri="a59c7fe4-54b0-4959-a0d4-9bb6130ce662"/>
    <ds:schemaRef ds:uri="2756d4e0-dea4-419c-aff2-175acbdeadb2"/>
  </ds:schemaRefs>
</ds:datastoreItem>
</file>

<file path=docProps/app.xml><?xml version="1.0" encoding="utf-8"?>
<Properties xmlns="http://schemas.openxmlformats.org/officeDocument/2006/extended-properties" xmlns:vt="http://schemas.openxmlformats.org/officeDocument/2006/docPropsVTypes">
  <TotalTime>15058</TotalTime>
  <Words>2467</Words>
  <Application>Microsoft Office PowerPoint</Application>
  <PresentationFormat>Widescreen</PresentationFormat>
  <Paragraphs>189</Paragraphs>
  <Slides>16</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Arial Narrow</vt:lpstr>
      <vt:lpstr>Calibri</vt:lpstr>
      <vt:lpstr>Courier New</vt:lpstr>
      <vt:lpstr>Times New Roman</vt:lpstr>
      <vt:lpstr>Wingdings</vt:lpstr>
      <vt:lpstr>2_Corporate Template</vt:lpstr>
      <vt:lpstr>1_Corporate Template_Standard Title</vt:lpstr>
      <vt:lpstr>3_Corporate Template_Security Markings</vt:lpstr>
      <vt:lpstr>3_Corporate Template_Standard Title–Security Markings</vt:lpstr>
      <vt:lpstr>USSF Radiation Exposure Support  for High-Altitude Aircrew</vt:lpstr>
      <vt:lpstr>Overview</vt:lpstr>
      <vt:lpstr>DoD Radiation Exposure Requirements</vt:lpstr>
      <vt:lpstr>Operation View</vt:lpstr>
      <vt:lpstr>Legacy Radiation Exposure Capabilities (1 of 2)</vt:lpstr>
      <vt:lpstr>Legacy Radiation Exposure Capabilities (2 of 2)</vt:lpstr>
      <vt:lpstr>NASA/CCMC Partnering</vt:lpstr>
      <vt:lpstr>Why does it matter?  Forbush Decrease</vt:lpstr>
      <vt:lpstr>Why does it matter?  SEP Increase</vt:lpstr>
      <vt:lpstr>(U) SET4D Architecture</vt:lpstr>
      <vt:lpstr>What is SET4D? </vt:lpstr>
      <vt:lpstr>SET4D RadEx Architecture</vt:lpstr>
      <vt:lpstr>Summary and Way Ahead</vt:lpstr>
      <vt:lpstr>Questions?</vt:lpstr>
      <vt:lpstr>Back-up</vt:lpstr>
      <vt:lpstr>(U) SET4D Paradigm Shift from Legacy SWAFS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Bain</dc:creator>
  <cp:lastModifiedBy>Jeffery M Cox</cp:lastModifiedBy>
  <cp:revision>491</cp:revision>
  <cp:lastPrinted>2019-04-16T18:41:31Z</cp:lastPrinted>
  <dcterms:created xsi:type="dcterms:W3CDTF">2018-02-01T16:54:56Z</dcterms:created>
  <dcterms:modified xsi:type="dcterms:W3CDTF">2024-06-04T20:32:42Z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0x01010057502D050DC251459DDE016D75727AA3</vt:lpwstr>
  </property>
  <property fmtid="{D5CDD505-2E9C-101B-9397-08002B2CF9AE}" pid="3" name="_dlc_DocIdItemGuid">
    <vt:lpwstr>5c1d319e-3722-4d25-aadb-59854bd8370d</vt:lpwstr>
  </property>
</Properties>
</file>